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"/>
  </p:notesMasterIdLst>
  <p:sldIdLst>
    <p:sldId id="365" r:id="rId2"/>
    <p:sldId id="366" r:id="rId3"/>
    <p:sldId id="363" r:id="rId4"/>
    <p:sldId id="361" r:id="rId5"/>
    <p:sldId id="364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55" autoAdjust="0"/>
    <p:restoredTop sz="94624" autoAdjust="0"/>
  </p:normalViewPr>
  <p:slideViewPr>
    <p:cSldViewPr>
      <p:cViewPr varScale="1">
        <p:scale>
          <a:sx n="109" d="100"/>
          <a:sy n="109" d="100"/>
        </p:scale>
        <p:origin x="1500" y="126"/>
      </p:cViewPr>
      <p:guideLst/>
    </p:cSldViewPr>
  </p:slideViewPr>
  <p:outlineViewPr>
    <p:cViewPr>
      <p:scale>
        <a:sx n="33" d="100"/>
        <a:sy n="33" d="100"/>
      </p:scale>
      <p:origin x="18" y="122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4C089-E4D1-4CF4-B35C-641F1E329162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29937-F4A2-4E4B-8149-EFB688B39BC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63190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dirty="0" err="1" smtClean="0"/>
              <a:t>Kλικ</a:t>
            </a:r>
            <a:r>
              <a:rPr kumimoji="0" lang="el-GR" dirty="0" smtClean="0"/>
              <a:t> για επεξεργασία του τίτλου</a:t>
            </a:r>
            <a:endParaRPr kumimoji="0" lang="en-US" dirty="0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dirty="0" err="1" smtClean="0"/>
              <a:t>Kλικ</a:t>
            </a:r>
            <a:r>
              <a:rPr kumimoji="0" lang="el-GR" dirty="0" smtClean="0"/>
              <a:t> για επεξεργασία των στυλ του υποδείγματος</a:t>
            </a:r>
          </a:p>
          <a:p>
            <a:pPr lvl="1" eaLnBrk="1" latinLnBrk="0" hangingPunct="1"/>
            <a:r>
              <a:rPr kumimoji="0" lang="el-GR" dirty="0" smtClean="0"/>
              <a:t>Δεύτερου επιπέδου</a:t>
            </a:r>
          </a:p>
          <a:p>
            <a:pPr lvl="2" eaLnBrk="1" latinLnBrk="0" hangingPunct="1"/>
            <a:r>
              <a:rPr kumimoji="0" lang="el-GR" dirty="0" smtClean="0"/>
              <a:t>Τρίτου επιπέδου</a:t>
            </a:r>
          </a:p>
          <a:p>
            <a:pPr lvl="3" eaLnBrk="1" latinLnBrk="0" hangingPunct="1"/>
            <a:r>
              <a:rPr kumimoji="0" lang="el-GR" dirty="0" smtClean="0"/>
              <a:t>Τέταρτου επιπέδου</a:t>
            </a:r>
          </a:p>
          <a:p>
            <a:pPr lvl="4" eaLnBrk="1" latinLnBrk="0" hangingPunct="1"/>
            <a:r>
              <a:rPr kumimoji="0" lang="el-GR" dirty="0" smtClean="0"/>
              <a:t>Πέμπτου επιπέδου</a:t>
            </a:r>
            <a:endParaRPr kumimoji="0" lang="en-US" dirty="0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404664"/>
            <a:ext cx="7772400" cy="4392488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endParaRPr lang="el-G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40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ΘΕΣΜΙΚΟ ΠΛΑΙΣΙΟ </a:t>
            </a:r>
          </a:p>
          <a:p>
            <a:pPr algn="ctr"/>
            <a:r>
              <a:rPr lang="el-GR" sz="40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ΑΓΟΡΑΣ</a:t>
            </a:r>
            <a:endParaRPr lang="en-US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l-G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ctr">
              <a:spcBef>
                <a:spcPts val="0"/>
              </a:spcBef>
              <a:buClrTx/>
              <a:buSzTx/>
            </a:pPr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5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Υποχρέωση χρήσης τερματικών συσκευών</a:t>
            </a:r>
            <a:endParaRPr lang="en-US" sz="2500" b="1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0" lvl="0" algn="ctr">
              <a:spcBef>
                <a:spcPts val="0"/>
              </a:spcBef>
              <a:buClrTx/>
              <a:buSzTx/>
            </a:pPr>
            <a:r>
              <a:rPr lang="el-GR" sz="25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αποδοχής καρτών (</a:t>
            </a:r>
            <a:r>
              <a:rPr lang="en-US" sz="25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POS)</a:t>
            </a:r>
            <a:endParaRPr lang="en-US" sz="2500" b="1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271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 descr="ProCredit - Τερματικά P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28676" name="AutoShape 4" descr="ProCredit - Τερματικά P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>
              <a:solidFill>
                <a:prstClr val="black"/>
              </a:solidFill>
            </a:endParaRPr>
          </a:p>
        </p:txBody>
      </p:sp>
      <p:pic>
        <p:nvPicPr>
          <p:cNvPr id="28678" name="Picture 6" descr="Αγορά τερματικού POS για την επιχείρηση σας από τη myP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916832"/>
            <a:ext cx="4750489" cy="2589237"/>
          </a:xfrm>
          <a:prstGeom prst="rect">
            <a:avLst/>
          </a:prstGeom>
          <a:noFill/>
        </p:spPr>
      </p:pic>
      <p:sp>
        <p:nvSpPr>
          <p:cNvPr id="9" name="Ορθογώνιο 8"/>
          <p:cNvSpPr/>
          <p:nvPr/>
        </p:nvSpPr>
        <p:spPr>
          <a:xfrm>
            <a:off x="685800" y="260648"/>
            <a:ext cx="7918648" cy="936104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Υποχρέωση χρήσης τερματικών συσκευών</a:t>
            </a:r>
            <a:endParaRPr lang="en-US" sz="2500" b="1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l-GR" sz="25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αποδοχής καρτών (</a:t>
            </a:r>
            <a:r>
              <a:rPr lang="en-US" sz="25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</a:t>
            </a:r>
            <a:r>
              <a:rPr lang="en-US" sz="2500" b="1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sz="2500" b="1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19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360040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algn="ctr"/>
            <a:r>
              <a:rPr lang="el-GR" sz="2800" b="1" u="sng" dirty="0" smtClean="0">
                <a:latin typeface="Times New Roman" pitchFamily="18" charset="0"/>
                <a:cs typeface="Times New Roman" pitchFamily="18" charset="0"/>
              </a:rPr>
              <a:t>Κατ’ εξουσιοδότηση</a:t>
            </a:r>
          </a:p>
          <a:p>
            <a:pPr algn="ctr"/>
            <a:r>
              <a:rPr lang="el-GR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του ν. 4446/2016 «Πτωχευτικός Κώδικας, Διοικητική Δικαιοσύνη, Τέλη-Παράβολα, Οικειοθελής αποκάλυψη φορολογητέας ύλης παρελθόντων ετών, Ηλεκτρονικές συναλλαγές, Τροποποιήσεις του ν. 4270/2014 και λοιπές διατάξεις», (Α’ 240)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685800" y="260648"/>
            <a:ext cx="7918648" cy="936104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Υποχρέωση χρήσης τερματικών συσκευών</a:t>
            </a:r>
            <a:endParaRPr lang="en-US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l-GR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αποδοχής καρτών (</a:t>
            </a:r>
            <a:r>
              <a:rPr 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</a:t>
            </a:r>
            <a:r>
              <a:rPr lang="en-US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 descr="ProCredit - Τερματικά P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28676" name="AutoShape 4" descr="ProCredit - Τερματικά P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7" name="6 - Οριζόντιος πάπυρος"/>
          <p:cNvSpPr/>
          <p:nvPr/>
        </p:nvSpPr>
        <p:spPr>
          <a:xfrm>
            <a:off x="755576" y="1412776"/>
            <a:ext cx="7632848" cy="352839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u="sng" dirty="0" smtClean="0">
                <a:latin typeface="Times New Roman" pitchFamily="18" charset="0"/>
                <a:cs typeface="Times New Roman" pitchFamily="18" charset="0"/>
              </a:rPr>
              <a:t>Κοινή Υπουργική </a:t>
            </a:r>
            <a:r>
              <a:rPr lang="el-GR" sz="2800" b="1" u="sng" dirty="0" smtClean="0">
                <a:latin typeface="Times New Roman" pitchFamily="18" charset="0"/>
                <a:cs typeface="Times New Roman" pitchFamily="18" charset="0"/>
              </a:rPr>
              <a:t>Απόφαση</a:t>
            </a:r>
          </a:p>
          <a:p>
            <a:pPr algn="ctr"/>
            <a:endParaRPr lang="el-GR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Ρύθμιση Υποχρέωσης Αποδοχής Πληρωμών με Κάρτα, σύμφωνα με το άρθρο 65 του ν. 4446/ 2016, (Α΄ 240).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Ορθογώνιο 7"/>
          <p:cNvSpPr/>
          <p:nvPr/>
        </p:nvSpPr>
        <p:spPr>
          <a:xfrm>
            <a:off x="685800" y="260648"/>
            <a:ext cx="7918648" cy="936104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Υποχρέωση χρήσης τερματικών συσκευών</a:t>
            </a:r>
            <a:endParaRPr lang="en-US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l-GR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αποδοχής καρτών (</a:t>
            </a:r>
            <a:r>
              <a:rPr 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</a:t>
            </a:r>
            <a:r>
              <a:rPr lang="en-US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683568" y="1628800"/>
            <a:ext cx="165618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b="1" u="sng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b="1" u="sng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b="1" u="sng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ΥΠΟΧΡΕΟΙ</a:t>
            </a:r>
            <a:endParaRPr lang="en-US" b="1" u="sng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2987824" y="1628800"/>
            <a:ext cx="288032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b="1" u="sng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b="1" u="sng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b="1" u="sng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b="1" u="sng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b="1" u="sng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b="1" u="sng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ΑΡΜΟΔΙΕΣ ΑΡΧΕΣ</a:t>
            </a:r>
          </a:p>
          <a:p>
            <a:pPr algn="ctr"/>
            <a:endParaRPr lang="el-GR" b="1" u="sng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u="sng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b="1" dirty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683568" y="2852936"/>
            <a:ext cx="1656184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ΚΑΔ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ΧΡΗΣΗΣ </a:t>
            </a:r>
          </a:p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POS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2987824" y="2852936"/>
            <a:ext cx="2880320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ΔΙΜΕΑ</a:t>
            </a:r>
          </a:p>
          <a:p>
            <a:pPr algn="ctr"/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Π.Ε. ΑΝΑΠΤΥΞΗΣ</a:t>
            </a:r>
          </a:p>
          <a:p>
            <a:pPr algn="ctr"/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ΑΑΔΕ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6516216" y="1628800"/>
            <a:ext cx="165618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b="1" u="sng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b="1" u="sng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b="1" u="sng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ΚΥΡΩΣΕΙΣ</a:t>
            </a:r>
            <a:endParaRPr lang="en-US" b="1" u="sng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6516216" y="2852936"/>
            <a:ext cx="1656184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ΑΡΘΡΑ </a:t>
            </a:r>
          </a:p>
          <a:p>
            <a:pPr algn="ctr"/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3, 4 </a:t>
            </a:r>
          </a:p>
          <a:p>
            <a:pPr algn="ctr"/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ΚΥΑ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Ορθογώνιο 10"/>
          <p:cNvSpPr/>
          <p:nvPr/>
        </p:nvSpPr>
        <p:spPr>
          <a:xfrm>
            <a:off x="685800" y="260648"/>
            <a:ext cx="7558608" cy="936104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Υποχρέωση χρήσης τερματικών συσκευών</a:t>
            </a:r>
            <a:endParaRPr lang="en-US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l-GR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αποδοχής καρτών (</a:t>
            </a:r>
            <a:r>
              <a:rPr 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</a:t>
            </a:r>
            <a:r>
              <a:rPr lang="en-US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12963</TotalTime>
  <Words>108</Words>
  <Application>Microsoft Office PowerPoint</Application>
  <PresentationFormat>Προβολή στην οθόνη (4:3)</PresentationFormat>
  <Paragraphs>45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13" baseType="lpstr">
      <vt:lpstr>Calibri</vt:lpstr>
      <vt:lpstr>Lucida Sans Unicode</vt:lpstr>
      <vt:lpstr>Tahoma</vt:lpstr>
      <vt:lpstr>Times New Roman</vt:lpstr>
      <vt:lpstr>Verdana</vt:lpstr>
      <vt:lpstr>Wingdings 2</vt:lpstr>
      <vt:lpstr>Wingdings 3</vt:lpstr>
      <vt:lpstr>Συγκέντρωση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Dimitris</dc:creator>
  <cp:lastModifiedBy>Δημήτριος Αντωναράκος</cp:lastModifiedBy>
  <cp:revision>117</cp:revision>
  <dcterms:created xsi:type="dcterms:W3CDTF">2022-09-25T08:42:22Z</dcterms:created>
  <dcterms:modified xsi:type="dcterms:W3CDTF">2023-11-08T14:04:58Z</dcterms:modified>
</cp:coreProperties>
</file>