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92" r:id="rId2"/>
    <p:sldId id="294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5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500" y="108"/>
      </p:cViewPr>
      <p:guideLst/>
    </p:cSldViewPr>
  </p:slideViewPr>
  <p:outlineViewPr>
    <p:cViewPr>
      <p:scale>
        <a:sx n="33" d="100"/>
        <a:sy n="33" d="100"/>
      </p:scale>
      <p:origin x="18" y="12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C089-E4D1-4CF4-B35C-641F1E329162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9937-F4A2-4E4B-8149-EFB688B39B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1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των στυλ του υποδείγματος</a:t>
            </a:r>
          </a:p>
          <a:p>
            <a:pPr lvl="1" eaLnBrk="1" latinLnBrk="0" hangingPunct="1"/>
            <a:r>
              <a:rPr kumimoji="0" lang="el-GR" dirty="0" smtClean="0"/>
              <a:t>Δεύτερου επιπέδου</a:t>
            </a:r>
          </a:p>
          <a:p>
            <a:pPr lvl="2" eaLnBrk="1" latinLnBrk="0" hangingPunct="1"/>
            <a:r>
              <a:rPr kumimoji="0" lang="el-GR" dirty="0" smtClean="0"/>
              <a:t>Τρίτου επιπέδου</a:t>
            </a:r>
          </a:p>
          <a:p>
            <a:pPr lvl="3" eaLnBrk="1" latinLnBrk="0" hangingPunct="1"/>
            <a:r>
              <a:rPr kumimoji="0" lang="el-GR" dirty="0" smtClean="0"/>
              <a:t>Τέταρτου επιπέδου</a:t>
            </a:r>
          </a:p>
          <a:p>
            <a:pPr lvl="4" eaLnBrk="1" latinLnBrk="0" hangingPunct="1"/>
            <a:r>
              <a:rPr kumimoji="0" lang="el-GR" dirty="0" smtClean="0"/>
              <a:t>Πέμπτου επιπέδου</a:t>
            </a:r>
            <a:endParaRPr kumimoji="0" lang="en-US" dirty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404664"/>
            <a:ext cx="7772400" cy="4104456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ΘΕΣΜΙΚΟ ΠΛΑΙΣΙΟ </a:t>
            </a:r>
            <a:endParaRPr lang="el-GR" sz="4000" b="1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ΛΕΙΤΟΥΡΓΙΑΣ</a:t>
            </a:r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ΑΓΟΡΑΣ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8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Κανόνες σχετικά με 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ποσότητα προϊόντων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0" y="1196752"/>
            <a:ext cx="4067944" cy="18002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ΑΓΟΡΑ-ΔΙΑΘΕΣΗ</a:t>
            </a:r>
          </a:p>
          <a:p>
            <a:pPr algn="ctr"/>
            <a:r>
              <a:rPr lang="el-G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ΠΡΟΣΥΣΚΕΥΑΣΜΕΝΩΝ</a:t>
            </a: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ΠΡΟΪΟΝΤΩΝ</a:t>
            </a:r>
          </a:p>
          <a:p>
            <a:pPr algn="ctr"/>
            <a:endParaRPr lang="el-G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6012160" y="1196752"/>
            <a:ext cx="2880320" cy="1800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Καθαρής ποσότητας περιεχομένου</a:t>
            </a:r>
            <a:endParaRPr lang="el-GR" sz="2800" dirty="0"/>
          </a:p>
        </p:txBody>
      </p:sp>
      <p:sp>
        <p:nvSpPr>
          <p:cNvPr id="10" name="9 - Δεξιό βέλος"/>
          <p:cNvSpPr/>
          <p:nvPr/>
        </p:nvSpPr>
        <p:spPr>
          <a:xfrm>
            <a:off x="4283968" y="1268760"/>
            <a:ext cx="1584176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ΒΑΣΗ </a:t>
            </a:r>
            <a:endParaRPr lang="el-GR" sz="2200" dirty="0">
              <a:solidFill>
                <a:srgbClr val="92D05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ΚΕΦΑΛΑΙΟ 1 - ΚΑΝΟΝΩΝ ΔΙΕΠΠΥ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ΕΠΑΡΚΗΣ ΠΛΗΡΟΦΟΡΗΣΗ ΚΑΤΑΝΑΛΩΤΩΝ ΤΗΡΗΣΗ ΠΙΝΑΚΙΔΩΝ ΚΑΙ ΑΛΛΕΣ ΔΙΑΤΑΞΕΙΣ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2699792" y="3212976"/>
            <a:ext cx="3816424" cy="17784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ΕΠΙΤΡΕΠΕΤΑΙ  ΧΥΔΗΝ </a:t>
            </a:r>
          </a:p>
          <a:p>
            <a:pPr algn="ctr"/>
            <a:r>
              <a:rPr lang="el-G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ΠΩΛΗΣΗ</a:t>
            </a:r>
            <a:endParaRPr lang="el-G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8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9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Τήρηση τιμοκαταλόγου επιχειρήσεων παροχής υπηρεσιών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Κύβος"/>
          <p:cNvSpPr/>
          <p:nvPr/>
        </p:nvSpPr>
        <p:spPr>
          <a:xfrm>
            <a:off x="611560" y="1916832"/>
            <a:ext cx="3096344" cy="2448272"/>
          </a:xfrm>
          <a:prstGeom prst="cub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ΕΠΙΧΕΙΡΗΣΕΙΣ</a:t>
            </a: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ΠΑΡΟΧΗΣ </a:t>
            </a: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ΥΠΗΡΕΣΙΩΝ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- Κατακόρυφος πάπυρος"/>
          <p:cNvSpPr/>
          <p:nvPr/>
        </p:nvSpPr>
        <p:spPr>
          <a:xfrm>
            <a:off x="5724128" y="1196752"/>
            <a:ext cx="2952328" cy="36004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700" b="1" dirty="0" smtClean="0">
                <a:latin typeface="Times New Roman" pitchFamily="18" charset="0"/>
                <a:cs typeface="Times New Roman" pitchFamily="18" charset="0"/>
              </a:rPr>
              <a:t>ΤΗΡΗΣΗΣ</a:t>
            </a:r>
          </a:p>
          <a:p>
            <a:pPr algn="ctr"/>
            <a:r>
              <a:rPr lang="el-GR" sz="1700" b="1" dirty="0" smtClean="0">
                <a:latin typeface="Times New Roman" pitchFamily="18" charset="0"/>
                <a:cs typeface="Times New Roman" pitchFamily="18" charset="0"/>
              </a:rPr>
              <a:t>ΤΙΜΟΚΑΤΑΛΟΓΟΥ</a:t>
            </a:r>
          </a:p>
          <a:p>
            <a:pPr algn="ctr"/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1700" b="1" dirty="0" smtClean="0">
                <a:latin typeface="Times New Roman" pitchFamily="18" charset="0"/>
                <a:cs typeface="Times New Roman" pitchFamily="18" charset="0"/>
              </a:rPr>
              <a:t>τιμές των υπηρεσιών/ΦΠΑ</a:t>
            </a:r>
            <a:endParaRPr lang="el-GR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Οδοντωτό δεξιό βέλος"/>
          <p:cNvSpPr/>
          <p:nvPr/>
        </p:nvSpPr>
        <p:spPr>
          <a:xfrm>
            <a:off x="3923928" y="2636912"/>
            <a:ext cx="1872208" cy="77266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ΥΠΟΧΡΕΩΣΗ</a:t>
            </a:r>
            <a:endParaRPr lang="el-GR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9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13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Παραστατικά 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εμπορίας και διακίνησης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467544" y="1124744"/>
            <a:ext cx="8352928" cy="3744416"/>
          </a:xfrm>
          <a:prstGeom prst="horizontalScroll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600" b="1" u="sng" dirty="0" smtClean="0">
                <a:latin typeface="Times New Roman" pitchFamily="18" charset="0"/>
                <a:cs typeface="Times New Roman" pitchFamily="18" charset="0"/>
              </a:rPr>
              <a:t>ΤΡΟΠΟΠΟΙΗΣΗ - Άρθρο 16 ΝΟΜΟΣ 4712/2020</a:t>
            </a: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- Στοιχεία σύμφωνα με τις διατάξεις του ν. 4308/2014</a:t>
            </a:r>
          </a:p>
          <a:p>
            <a:pPr algn="just"/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- Προέλευση και η επωνυμία του είδους</a:t>
            </a:r>
          </a:p>
          <a:p>
            <a:pPr algn="just"/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Ονομασία του εμπορικού σήματος</a:t>
            </a:r>
          </a:p>
          <a:p>
            <a:pPr algn="just"/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Χώρα προέλευσης ( εκτός Ε.Ε.)</a:t>
            </a:r>
          </a:p>
          <a:p>
            <a:pPr algn="ctr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ΑΡΘΡΟ 80- ΚΑΝΟΝΩΝ ΔΙΕΠΠΥ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Γενικές αρχές περί εμπορίας και διακίνησης προϊόντων και παροχής υπηρεσιών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ΝΟΜΟΣ 4177/2013 (ΦΕΚ Α΄173/8.8.2013) 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«Κανόνες ρύθμισης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της αγοράς προϊόντων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της παροχής υπηρεσιών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άλλες διατάξεις»</a:t>
            </a:r>
          </a:p>
          <a:p>
            <a:pPr algn="ctr"/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Λειτουργία Αγοράς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3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Γενικές αρχές που διέπουν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 διακίνηση και εμπορία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προϊόντων και υπηρεσιών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23528" y="1412776"/>
            <a:ext cx="2232248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Όποιος </a:t>
            </a:r>
          </a:p>
          <a:p>
            <a:pPr algn="ctr"/>
            <a:endParaRPr lang="el-G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διακινεί προϊόντα </a:t>
            </a: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</a:t>
            </a:r>
          </a:p>
          <a:p>
            <a:pPr algn="ctr"/>
            <a:r>
              <a:rPr lang="el-G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παρέχει υπηρεσίες</a:t>
            </a:r>
            <a:endParaRPr lang="el-GR" sz="2800" u="sng" dirty="0"/>
          </a:p>
        </p:txBody>
      </p:sp>
      <p:sp>
        <p:nvSpPr>
          <p:cNvPr id="6" name="5 - Ορθογώνιο"/>
          <p:cNvSpPr/>
          <p:nvPr/>
        </p:nvSpPr>
        <p:spPr>
          <a:xfrm>
            <a:off x="5796136" y="1268760"/>
            <a:ext cx="280831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Ορθή, έγκυρη και έγκαιρη ενημέρωση του καταναλωτή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5796136" y="3789040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Τήρηση των κανόνες υγιεινής και ασφάλειας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796136" y="2492896"/>
            <a:ext cx="28803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Ορθότητα 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συναλλαγής</a:t>
            </a:r>
          </a:p>
        </p:txBody>
      </p:sp>
      <p:sp>
        <p:nvSpPr>
          <p:cNvPr id="10" name="9 - Δεξιό βέλος"/>
          <p:cNvSpPr/>
          <p:nvPr/>
        </p:nvSpPr>
        <p:spPr>
          <a:xfrm>
            <a:off x="3059832" y="1916832"/>
            <a:ext cx="2448272" cy="2140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υποχρεούται να εξασφαλίζει </a:t>
            </a:r>
            <a:endParaRPr lang="el-GR" sz="2400" dirty="0">
              <a:solidFill>
                <a:srgbClr val="92D050"/>
              </a:solidFill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6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Επισήμανση τροφίμων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79512" y="1628800"/>
            <a:ext cx="3024336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</a:p>
          <a:p>
            <a:pPr algn="ctr"/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προσυσκευασμένα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τρόφιμα</a:t>
            </a:r>
            <a:endParaRPr lang="el-GR" sz="2800" u="sng" dirty="0"/>
          </a:p>
        </p:txBody>
      </p:sp>
      <p:sp>
        <p:nvSpPr>
          <p:cNvPr id="6" name="5 - Ορθογώνιο"/>
          <p:cNvSpPr/>
          <p:nvPr/>
        </p:nvSpPr>
        <p:spPr>
          <a:xfrm>
            <a:off x="6012160" y="1268760"/>
            <a:ext cx="29523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11 του Κώδικα Τροφίμων και Ποτών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6012160" y="3789040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Γεωγραφικές ενδείξεις 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ΠΟΠ/ΠΓΕ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6012160" y="2492896"/>
            <a:ext cx="29523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Κανονισμό (ΕΕ) αριθ. 1169/2011</a:t>
            </a:r>
          </a:p>
        </p:txBody>
      </p:sp>
      <p:sp>
        <p:nvSpPr>
          <p:cNvPr id="10" name="9 - Δεξιό βέλος"/>
          <p:cNvSpPr/>
          <p:nvPr/>
        </p:nvSpPr>
        <p:spPr>
          <a:xfrm>
            <a:off x="3419872" y="1700808"/>
            <a:ext cx="2448272" cy="23568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διατίθενται στον τελικό καταναλωτή</a:t>
            </a:r>
            <a:endParaRPr lang="el-GR" sz="2400" dirty="0">
              <a:solidFill>
                <a:srgbClr val="92D05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79512" y="5373216"/>
            <a:ext cx="8712968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ΚΕΦΑΛΑΙΟ 1 - ΚΑΝΟΝΩΝ ΔΙΕΠΠΥ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ΕΠΑΡΚΗΣ ΠΛΗΡΟΦΟΡΗΣΗ ΚΑΤΑΝΑΛΩΤΩΝ ΤΗΡΗΣΗ ΠΙΝΑΚΙΔΩΝ ΚΑΙ ΑΛΛΕΣ ΔΙΑΤΑΞΕΙΣ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6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79512" y="1628800"/>
            <a:ext cx="3024336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ΜΗ</a:t>
            </a:r>
          </a:p>
          <a:p>
            <a:pPr algn="ctr"/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προσυσκευασμένα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τρόφιμα</a:t>
            </a:r>
            <a:endParaRPr lang="el-GR" sz="2800" u="sng" dirty="0"/>
          </a:p>
        </p:txBody>
      </p:sp>
      <p:sp>
        <p:nvSpPr>
          <p:cNvPr id="6" name="5 - Ορθογώνιο"/>
          <p:cNvSpPr/>
          <p:nvPr/>
        </p:nvSpPr>
        <p:spPr>
          <a:xfrm>
            <a:off x="6012160" y="1268760"/>
            <a:ext cx="28803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Η ονομασία πώλησης ή το είδος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6012160" y="4149080"/>
            <a:ext cx="28803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τιμή ανά μονάδα μέτρησης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6012160" y="2204864"/>
            <a:ext cx="28803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Η ποιότητα και η ποικιλία του είδους</a:t>
            </a:r>
          </a:p>
        </p:txBody>
      </p:sp>
      <p:sp>
        <p:nvSpPr>
          <p:cNvPr id="10" name="9 - Δεξιό βέλος"/>
          <p:cNvSpPr/>
          <p:nvPr/>
        </p:nvSpPr>
        <p:spPr>
          <a:xfrm>
            <a:off x="3419872" y="1700808"/>
            <a:ext cx="2448272" cy="2520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8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ελάχιστες ενδείξεις</a:t>
            </a:r>
            <a:endParaRPr lang="el-GR" sz="2800" dirty="0">
              <a:solidFill>
                <a:srgbClr val="92D05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ΚΕΦΑΛΑΙΟ 1 - ΚΑΝΟΝΩΝ ΔΙΕΠΠΥ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ΕΠΑΡΚΗΣ ΠΛΗΡΟΦΟΡΗΣΗ ΚΑΤΑΝΑΛΩΤΩΝ ΤΗΡΗΣΗ ΠΙΝΑΚΙΔΩΝ ΚΑΙ ΑΛΛΕΣ ΔΙΑΤΑΞΕΙΣ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6012160" y="3140968"/>
            <a:ext cx="2880320" cy="800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χώρα καταγωγής / τόπος προέλευσης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6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Άρθρο 7</a:t>
            </a:r>
          </a:p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Τήρηση πινακίδων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79512" y="1628800"/>
            <a:ext cx="3312368" cy="273630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ΔΙΑΘΕΣΗ ΠΡΟΪΟΝΤΩΝ</a:t>
            </a: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ΣΤΕΓΑΣΜΕΝΩΝ</a:t>
            </a:r>
            <a:endParaRPr lang="el-GR" sz="2800" dirty="0" smtClean="0"/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ΚΑΤΑΣΤΗΜΑΤΩΝ / ΥΠΑΙΘΡΙΟΥ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6012160" y="1268760"/>
            <a:ext cx="2880320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Απαιτούμενες ενδείξεις</a:t>
            </a: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6012160" y="4149080"/>
            <a:ext cx="2880320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Μη παραποίηση/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καταστροφή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6012160" y="2204864"/>
            <a:ext cx="2880320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Κατάλληλη τοποθέτηση </a:t>
            </a:r>
          </a:p>
        </p:txBody>
      </p:sp>
      <p:sp>
        <p:nvSpPr>
          <p:cNvPr id="10" name="9 - Δεξιό βέλος"/>
          <p:cNvSpPr/>
          <p:nvPr/>
        </p:nvSpPr>
        <p:spPr>
          <a:xfrm>
            <a:off x="3563888" y="1700808"/>
            <a:ext cx="2376264" cy="2520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6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Πινακίδες λιανικής πώλησης</a:t>
            </a:r>
            <a:endParaRPr lang="el-GR" sz="2600" dirty="0">
              <a:solidFill>
                <a:srgbClr val="92D05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179512" y="5373216"/>
            <a:ext cx="8784976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ΚΥΡΩΤΙΚΟ ΠΛΑΙΣΙΟ ΣΥΜΦΩΝΑ  ΜΕ ΤΟ 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ΚΕΦΑΛΑΙΟ 1 - ΚΑΝΟΝΩΝ ΔΙΕΠΠΥ</a:t>
            </a:r>
          </a:p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ΕΠΑΡΚΗΣ ΠΛΗΡΟΦΟΡΗΣΗ ΚΑΤΑΝΑΛΩΤΩΝ ΤΗΡΗΣΗ ΠΙΝΑΚΙΔΩΝ ΚΑΙ ΑΛΛΕΣ ΔΙΑΤΑΞΕΙΣ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6012160" y="3140968"/>
            <a:ext cx="2880320" cy="8004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Υποχρεωτικά στην ελληνική γλώσσα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Ν. 4177/2013,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7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13051</TotalTime>
  <Words>354</Words>
  <Application>Microsoft Office PowerPoint</Application>
  <PresentationFormat>Προβολή στην οθόνη (4:3)</PresentationFormat>
  <Paragraphs>118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3" baseType="lpstr">
      <vt:lpstr>Calibri</vt:lpstr>
      <vt:lpstr>Lucida Sans Unicode</vt:lpstr>
      <vt:lpstr>Tahoma</vt:lpstr>
      <vt:lpstr>Times New Roman</vt:lpstr>
      <vt:lpstr>Verdana</vt:lpstr>
      <vt:lpstr>Wingdings 2</vt:lpstr>
      <vt:lpstr>Wingdings 3</vt:lpstr>
      <vt:lpstr>Συγκέντρωση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Dimitris</dc:creator>
  <cp:lastModifiedBy>Δημήτριος Αντωναράκος</cp:lastModifiedBy>
  <cp:revision>129</cp:revision>
  <dcterms:created xsi:type="dcterms:W3CDTF">2022-09-25T08:42:22Z</dcterms:created>
  <dcterms:modified xsi:type="dcterms:W3CDTF">2023-11-08T13:57:08Z</dcterms:modified>
</cp:coreProperties>
</file>