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92" r:id="rId2"/>
    <p:sldId id="294" r:id="rId3"/>
    <p:sldId id="319" r:id="rId4"/>
    <p:sldId id="322" r:id="rId5"/>
    <p:sldId id="348" r:id="rId6"/>
    <p:sldId id="350" r:id="rId7"/>
    <p:sldId id="351" r:id="rId8"/>
    <p:sldId id="352" r:id="rId9"/>
    <p:sldId id="354" r:id="rId10"/>
    <p:sldId id="353" r:id="rId11"/>
    <p:sldId id="355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55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500" y="108"/>
      </p:cViewPr>
      <p:guideLst/>
    </p:cSldViewPr>
  </p:slideViewPr>
  <p:outlineViewPr>
    <p:cViewPr>
      <p:scale>
        <a:sx n="33" d="100"/>
        <a:sy n="33" d="100"/>
      </p:scale>
      <p:origin x="18" y="122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4C089-E4D1-4CF4-B35C-641F1E329162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29937-F4A2-4E4B-8149-EFB688B39BC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3190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του τίτλου</a:t>
            </a:r>
            <a:endParaRPr kumimoji="0" lang="en-US" dirty="0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dirty="0" err="1" smtClean="0"/>
              <a:t>Kλικ</a:t>
            </a:r>
            <a:r>
              <a:rPr kumimoji="0" lang="el-GR" dirty="0" smtClean="0"/>
              <a:t> για επεξεργασία των στυλ του υποδείγματος</a:t>
            </a:r>
          </a:p>
          <a:p>
            <a:pPr lvl="1" eaLnBrk="1" latinLnBrk="0" hangingPunct="1"/>
            <a:r>
              <a:rPr kumimoji="0" lang="el-GR" dirty="0" smtClean="0"/>
              <a:t>Δεύτερου επιπέδου</a:t>
            </a:r>
          </a:p>
          <a:p>
            <a:pPr lvl="2" eaLnBrk="1" latinLnBrk="0" hangingPunct="1"/>
            <a:r>
              <a:rPr kumimoji="0" lang="el-GR" dirty="0" smtClean="0"/>
              <a:t>Τρίτου επιπέδου</a:t>
            </a:r>
          </a:p>
          <a:p>
            <a:pPr lvl="3" eaLnBrk="1" latinLnBrk="0" hangingPunct="1"/>
            <a:r>
              <a:rPr kumimoji="0" lang="el-GR" dirty="0" smtClean="0"/>
              <a:t>Τέταρτου επιπέδου</a:t>
            </a:r>
          </a:p>
          <a:p>
            <a:pPr lvl="4" eaLnBrk="1" latinLnBrk="0" hangingPunct="1"/>
            <a:r>
              <a:rPr kumimoji="0" lang="el-GR" dirty="0" smtClean="0"/>
              <a:t>Πέμπτου επιπέδου</a:t>
            </a:r>
            <a:endParaRPr kumimoji="0" lang="en-US" dirty="0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112B39A-BDA7-40D5-A623-E0A2B44032F1}" type="datetimeFigureOut">
              <a:rPr lang="el-GR" smtClean="0"/>
              <a:pPr/>
              <a:t>8/11/2023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FFCD80A-A3C9-462C-BA96-597E3CD471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260648"/>
            <a:ext cx="7772400" cy="4536504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ΘΕΣΜΙΚΟ ΠΛΑΙΣΙΟ </a:t>
            </a:r>
          </a:p>
          <a:p>
            <a:pPr algn="ctr"/>
            <a:r>
              <a:rPr lang="el-GR" sz="36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ΑΓΟΡΑΣ</a:t>
            </a:r>
          </a:p>
          <a:p>
            <a:pPr algn="ctr"/>
            <a:r>
              <a:rPr lang="el-GR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buClr>
                <a:srgbClr val="2DA2BF"/>
              </a:buClr>
            </a:pPr>
            <a:r>
              <a:rPr lang="el-GR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Ανώτατες τιμές προϊόντων </a:t>
            </a:r>
            <a:r>
              <a:rPr lang="el-GR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σε </a:t>
            </a:r>
          </a:p>
          <a:p>
            <a:pPr lvl="0" algn="ctr">
              <a:buClr>
                <a:srgbClr val="2DA2BF"/>
              </a:buClr>
            </a:pPr>
            <a:r>
              <a:rPr lang="el-GR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συγκεκριμένα σημεία πώλησης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323088"/>
              </p:ext>
            </p:extLst>
          </p:nvPr>
        </p:nvGraphicFramePr>
        <p:xfrm>
          <a:off x="611559" y="1412776"/>
          <a:ext cx="7848872" cy="5253228"/>
        </p:xfrm>
        <a:graphic>
          <a:graphicData uri="http://schemas.openxmlformats.org/drawingml/2006/table">
            <a:tbl>
              <a:tblPr/>
              <a:tblGrid>
                <a:gridCol w="7793924"/>
                <a:gridCol w="54948"/>
              </a:tblGrid>
              <a:tr h="240355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ΠΙΝΑΚΑΣ 2: Χώροι -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σημεία</a:t>
                      </a:r>
                      <a:endParaRPr lang="el-GR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000">
                        <a:latin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44065">
                <a:tc>
                  <a:txBody>
                    <a:bodyPr/>
                    <a:lstStyle/>
                    <a:p>
                      <a:pPr marL="90170" algn="just">
                        <a:spcAft>
                          <a:spcPts val="0"/>
                        </a:spcAft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α. 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αερολιμένων της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χώρας.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57188" indent="-265113" algn="just"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β.</a:t>
                      </a:r>
                      <a:r>
                        <a:rPr lang="el-GR" sz="1800" b="1" kern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αθλητικών χώρων (στάδια, γήπεδα κλπ.), έστω και αν οι χώροι αυτοί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παραχωρούνται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και για άλλες εκδηλώσεις, πέραν των διεξαγόμενων αθλητικών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οργανώσεων.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57188" indent="-265113" algn="just"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γ.</a:t>
                      </a:r>
                      <a:r>
                        <a:rPr lang="el-GR" sz="1800" b="1" kern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αρχαιολογικών χώρων, ανεξαρτήτως αν στους χώρους αυτούς λειτουργεί ή όχι μουσείο αρχαιοτήτων. Χώροι εντός των οποίων λειτουργεί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μουσείο.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57188" indent="-265113" algn="just"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δ.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των επιβατικών πλοίων πάσης φύσεως (οχηματαγωγών ή μη), που εκτελούν αποκλειστικά και μόνο πλόες εσωτερικών γραμμών (όχι των κρουαζιερόπλοιων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57188" indent="-265113" algn="just"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ε.</a:t>
                      </a:r>
                      <a:r>
                        <a:rPr lang="el-GR" sz="1800" b="1" kern="12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Εντός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των επιβατικών αμαξοστοιχιών του Ο.Σ.Ε. και εντός των σιδηροδρομικών σταθμών του Ο.Σ.Ε.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70510" marR="103505" indent="-270510"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στ. Εντός κινηματογράφων και θεάτρων, καθώς και σε οργανωμένες παραλίες με εισιτήριο εισόδου (</a:t>
                      </a:r>
                      <a:r>
                        <a:rPr lang="el-GR" sz="1800" b="1" kern="15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πλάζ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0170" marR="103505" algn="just"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ζ.  Εντός δικαστηρίων, νοσοκομείων, κλινικών και ευαγών ιδρυμάτων.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90170" marR="103505" algn="just">
                        <a:spcAft>
                          <a:spcPts val="0"/>
                        </a:spcAf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η. Εντός σταθμών υπεραστικών λεωφορείων.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270510" marR="103505" indent="-180340" algn="just">
                        <a:spcAft>
                          <a:spcPts val="0"/>
                        </a:spcAf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θ. Χώροι δικαιοδοσίας Ιδρυμάτων Ανώτερης και Ανώτατης Εκπαίδευσης, Τεχνικών Σχολών και λοιπών Σχολών, μη κατονομαζομένων.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000" dirty="0">
                        <a:latin typeface="Calibri"/>
                        <a:cs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α.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Κύβος"/>
          <p:cNvSpPr/>
          <p:nvPr/>
        </p:nvSpPr>
        <p:spPr>
          <a:xfrm>
            <a:off x="179512" y="1484784"/>
            <a:ext cx="2520280" cy="3600400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Κυλικεία, δημοσίων και ιδιωτικών σχολείων </a:t>
            </a:r>
            <a:endParaRPr lang="el-GR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9 - Πίνακας"/>
          <p:cNvGraphicFramePr>
            <a:graphicFrameLocks noGrp="1"/>
          </p:cNvGraphicFramePr>
          <p:nvPr/>
        </p:nvGraphicFramePr>
        <p:xfrm>
          <a:off x="2771800" y="1484784"/>
          <a:ext cx="6120680" cy="3672408"/>
        </p:xfrm>
        <a:graphic>
          <a:graphicData uri="http://schemas.openxmlformats.org/drawingml/2006/table">
            <a:tbl>
              <a:tblPr/>
              <a:tblGrid>
                <a:gridCol w="5533765"/>
                <a:gridCol w="586915"/>
              </a:tblGrid>
              <a:tr h="584536">
                <a:tc>
                  <a:txBody>
                    <a:bodyPr/>
                    <a:lstStyle/>
                    <a:p>
                      <a:pPr marL="276860" marR="46990" indent="-18669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α. Σάντουιτς ή τοστ από ψωμί ολικής  άλεσης ή λευκό, με τυρί (με προσθήκη ή μη λαχανικών, τομάτας, ελαιολάδου και άλλων)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1,20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62438">
                <a:tc>
                  <a:txBody>
                    <a:bodyPr/>
                    <a:lstStyle/>
                    <a:p>
                      <a:pPr marL="276860" marR="46990" indent="-18034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β. Σάντουιτς ή τοστ από ψωμί ολικής  άλεσης ή λευκό με τυρί και γαλοπούλα (με προσθήκη ή μη λαχανικών, τομάτας ελαιολάδου και άλλων)          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1,50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62438">
                <a:tc>
                  <a:txBody>
                    <a:bodyPr/>
                    <a:lstStyle/>
                    <a:p>
                      <a:pPr marL="276860" marR="46990" indent="-18034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γ. Απλό αρτοσκεύασμα - Κουλούρι </a:t>
                      </a:r>
                      <a:r>
                        <a:rPr lang="el-G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σησαμένιο</a:t>
                      </a: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 ολικής άλεσης πλούσιο σε φυτικές ίνες ή λευκό, σε ατομική συσκευασία τουλάχιστον 95 γραμμαρίων.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62000" algn="l"/>
                          <a:tab pos="911860" algn="ctr"/>
                        </a:tabLs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0,60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marL="276860" marR="46990" indent="-18669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δ. Τυρόπιτα – Πίτα λαχανικών σε ατομικές μερίδες των 140 </a:t>
                      </a:r>
                      <a:r>
                        <a:rPr lang="el-GR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γρ</a:t>
                      </a: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1,30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92268">
                <a:tc>
                  <a:txBody>
                    <a:bodyPr/>
                    <a:lstStyle/>
                    <a:p>
                      <a:pPr marL="276860" marR="46990" indent="-18669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ε.  Εμφιαλωμένο νερό των 500 ml, εγχώριο ή μη, εντός ή εκτός ψυγείου                       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0,40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78460">
                <a:tc>
                  <a:txBody>
                    <a:bodyPr/>
                    <a:lstStyle/>
                    <a:p>
                      <a:pPr marL="276860" marR="46990" indent="-270510" algn="just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στ. Συσκευασμένοι φυσικοί χυμοί φρούτων και ομοειδών προϊόντων, χωρίς συντηρητικά και χωρίς προσθήκη ζάχαρης, σε ατομική συσκευασία των 250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ml</a:t>
                      </a: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ctr"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el-GR" sz="1400" b="1" dirty="0">
                        <a:latin typeface="CG Times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8369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Ορθογώνιο 5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ΝΟΜΟΣ 4177/2013 (ΦΕΚ Α΄173/8.8.2013) 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«Κανόνες ρύθμισης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αγοράς προϊόντων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της παροχής υπηρεσιών </a:t>
            </a:r>
          </a:p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άλλες διατάξεις»</a:t>
            </a:r>
          </a:p>
          <a:p>
            <a:pPr algn="ctr"/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Λειτουργία Αγοράς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ΚΑΤ’ ΕΞΟΥΣΙΟΔΟΤΗΣΗ ΤΟΥ ΝΟΜΟΥ </a:t>
            </a:r>
          </a:p>
          <a:p>
            <a:pPr algn="ctr"/>
            <a:r>
              <a:rPr lang="el-G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4177/2013 (Α΄173)</a:t>
            </a:r>
          </a:p>
          <a:p>
            <a:pPr algn="ctr"/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ΥΠΟΥΡΓΙΚΗ ΑΠΟΦΑΣΗ</a:t>
            </a:r>
          </a:p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Σύμφωνα με την </a:t>
            </a:r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παρ. 2 του Άρθρου 4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«Ρυθμίσεις για τη διακίνηση και εμπορία προϊόντων και την παροχή υπηρεσιών»</a:t>
            </a:r>
          </a:p>
          <a:p>
            <a:pPr algn="ctr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32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Υπουργική Απόφαση 91354/2017 (Β΄2983)</a:t>
            </a:r>
          </a:p>
          <a:p>
            <a:pPr algn="ctr"/>
            <a:r>
              <a:rPr lang="el-G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«Κωδικοποίηση Κανόνων Διακίνησης και Εμπορίας Προϊόντων και Παροχής Υπηρεσιών»</a:t>
            </a:r>
            <a:endParaRPr lang="el-GR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528392"/>
          </a:xfrm>
          <a:solidFill>
            <a:schemeClr val="bg1">
              <a:lumMod val="75000"/>
            </a:schemeClr>
          </a:solidFill>
        </p:spPr>
        <p:txBody>
          <a:bodyPr>
            <a:normAutofit fontScale="92500" lnSpcReduction="10000"/>
          </a:bodyPr>
          <a:lstStyle/>
          <a:p>
            <a:pPr algn="ctr"/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παρ. 3 του Άρθρου  4</a:t>
            </a:r>
            <a:endParaRPr lang="el-G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 απόφαση του Υπουργού Ανάπτυξης και Ανταγωνιστικότητας, κατόπιν γνώμης της Επιτροπής Ανταγωνισμού και </a:t>
            </a:r>
            <a:r>
              <a:rPr lang="el-G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εφόσον αυτό επιβάλλεται από λόγους δημοσίου συμφέροντος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μπορεί να καθορίζονται για </a:t>
            </a:r>
            <a:r>
              <a:rPr lang="el-G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συγκεκριμένες περιπτώσεις ανώτατες τιμές πώλησης προϊόντων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επίπεδο χονδρικής ή λιανικής και </a:t>
            </a:r>
            <a:r>
              <a:rPr lang="el-GR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παροχής υπηρεσιών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όταν </a:t>
            </a:r>
            <a:r>
              <a:rPr lang="el-GR" sz="35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 αντικειμένου δεν είναι εφικτό να λειτουργήσει ο ανταγωνισμός</a:t>
            </a:r>
            <a:r>
              <a:rPr lang="el-G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l-G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685800" y="260648"/>
            <a:ext cx="7772400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50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u="sng" dirty="0" smtClean="0">
                <a:latin typeface="Times New Roman" pitchFamily="18" charset="0"/>
                <a:cs typeface="Times New Roman" pitchFamily="18" charset="0"/>
              </a:rPr>
              <a:t>Άρθρο 115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Καθορισμός ανώτατων τιμών σε 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συγκεκριμένα σημεία πώλησης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340768"/>
            <a:ext cx="7772400" cy="3600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algn="ctr"/>
            <a:endParaRPr lang="el-G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Για λόγους δημοσίου συμφέροντος 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καθορίζονται ανώτατες τιμές πώλησης 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για συγκεκριμένα προϊόντα, </a:t>
            </a:r>
          </a:p>
          <a:p>
            <a:pPr algn="ctr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τα οποία αναφέρονται στον Πίνακα 1</a:t>
            </a:r>
            <a:endParaRPr lang="el-GR" sz="28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237516"/>
              </p:ext>
            </p:extLst>
          </p:nvPr>
        </p:nvGraphicFramePr>
        <p:xfrm>
          <a:off x="611560" y="1412776"/>
          <a:ext cx="7992888" cy="3312368"/>
        </p:xfrm>
        <a:graphic>
          <a:graphicData uri="http://schemas.openxmlformats.org/drawingml/2006/table">
            <a:tbl>
              <a:tblPr/>
              <a:tblGrid>
                <a:gridCol w="7992888"/>
              </a:tblGrid>
              <a:tr h="375292">
                <a:tc>
                  <a:txBody>
                    <a:bodyPr/>
                    <a:lstStyle/>
                    <a:p>
                      <a:pPr marL="901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ΠΙΝΑΚΑΣ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– ΠΡΟΪΟΝΤΑ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937076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Εμφιαλωμένο νερό σε συσκευασία των 500 </a:t>
                      </a:r>
                      <a:r>
                        <a:rPr lang="en-US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ml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(0,5 </a:t>
                      </a:r>
                      <a:r>
                        <a:rPr lang="en-US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εντός ή εκτός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ψυγείου</a:t>
                      </a:r>
                      <a:endParaRPr lang="el-GR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Εμφιαλωμένο νερό σε συσκευασία των 750 </a:t>
                      </a:r>
                      <a:r>
                        <a:rPr lang="en-US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ml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(0,75</a:t>
                      </a:r>
                      <a:r>
                        <a:rPr lang="en-US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εντός ή εκτός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ψυγείου.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Τοστ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με ζαμπόν και τυρί ή σάντουιτς με ζαμπόν και τυρί, ψημένο ή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άψητο.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Τοστ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με τυρί ή σάντουιτς με τυρί, ψημένο ή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άψητο.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Καφές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ελληνικός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μονός.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Καφές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φίλτρου (γαλλικός κλπ.)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μονός.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Καφές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εσπρέσο μονός ζεστός ή κρύος (</a:t>
                      </a:r>
                      <a:r>
                        <a:rPr lang="el-GR" sz="1800" b="1" kern="15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φρέντο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Καφές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στιγμιαίος ζεστός ή κρύος (τύπου φραπέ κ.λπ.) </a:t>
                      </a: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μονός.</a:t>
                      </a:r>
                      <a:endParaRPr lang="el-GR" sz="1800" b="1" kern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l-GR" sz="1800" b="1" kern="15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Τσάι </a:t>
                      </a:r>
                      <a:r>
                        <a:rPr lang="el-GR" sz="1800" b="1" kern="15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ρόφημα (ζεστό ή κρύο).</a:t>
                      </a:r>
                      <a:endParaRPr lang="el-GR" sz="18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350" marR="6350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Ορθογώνιο 4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11560" y="1628800"/>
            <a:ext cx="1944216" cy="3312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u="sng" dirty="0" smtClean="0">
                <a:latin typeface="Times New Roman" pitchFamily="18" charset="0"/>
                <a:cs typeface="Times New Roman" pitchFamily="18" charset="0"/>
              </a:rPr>
              <a:t>Σημεία πώλησης </a:t>
            </a:r>
            <a:endParaRPr lang="el-GR" sz="3200" dirty="0"/>
          </a:p>
        </p:txBody>
      </p:sp>
      <p:sp>
        <p:nvSpPr>
          <p:cNvPr id="5" name="4 - Ορθογώνιο"/>
          <p:cNvSpPr/>
          <p:nvPr/>
        </p:nvSpPr>
        <p:spPr>
          <a:xfrm>
            <a:off x="3203848" y="1628800"/>
            <a:ext cx="2808312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Αναψυκτήρια 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Μπαρ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Καφέ μπαρ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Εστιατόρια 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Κ.Υ.Ε.</a:t>
            </a:r>
          </a:p>
          <a:p>
            <a:pPr lvl="0" algn="just"/>
            <a:r>
              <a:rPr lang="el-GR" sz="2800" b="1" dirty="0" smtClean="0">
                <a:latin typeface="Times New Roman" pitchFamily="18" charset="0"/>
                <a:cs typeface="Times New Roman" pitchFamily="18" charset="0"/>
              </a:rPr>
              <a:t>Αυτόματους πωλητές </a:t>
            </a:r>
          </a:p>
          <a:p>
            <a:pPr lvl="0" algn="just"/>
            <a:r>
              <a:rPr lang="el-GR" sz="2800" b="1" dirty="0" err="1" smtClean="0">
                <a:latin typeface="Times New Roman" pitchFamily="18" charset="0"/>
                <a:cs typeface="Times New Roman" pitchFamily="18" charset="0"/>
              </a:rPr>
              <a:t>κ.λπ</a:t>
            </a:r>
            <a:endParaRPr lang="el-GR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6444208" y="1628800"/>
            <a:ext cx="2210544" cy="3240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ΔΕΝ ΛΕΙΤΟΥΡΓΕΙ </a:t>
            </a:r>
          </a:p>
          <a:p>
            <a:pPr algn="ctr"/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 ΑΝΤΑΓΩΝΙΣΜΟΣ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8" name="7 - Απαγορευτικό σήμα"/>
          <p:cNvSpPr/>
          <p:nvPr/>
        </p:nvSpPr>
        <p:spPr>
          <a:xfrm>
            <a:off x="7164288" y="1772816"/>
            <a:ext cx="914400" cy="9144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Ορθογώνιο 8"/>
          <p:cNvSpPr/>
          <p:nvPr/>
        </p:nvSpPr>
        <p:spPr>
          <a:xfrm>
            <a:off x="685800" y="260648"/>
            <a:ext cx="7918648" cy="7920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Κανόνες Δ.Ι.Ε.Π.Π.Υ., </a:t>
            </a:r>
            <a:r>
              <a:rPr lang="el-GR" sz="25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αρ</a:t>
            </a:r>
            <a:r>
              <a:rPr lang="el-GR" sz="25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115</a:t>
            </a:r>
            <a:endParaRPr lang="el-GR" sz="25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12895</TotalTime>
  <Words>649</Words>
  <Application>Microsoft Office PowerPoint</Application>
  <PresentationFormat>Προβολή στην οθόνη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20" baseType="lpstr">
      <vt:lpstr>Calibri</vt:lpstr>
      <vt:lpstr>CG Times</vt:lpstr>
      <vt:lpstr>Lucida Sans Unicode</vt:lpstr>
      <vt:lpstr>Tahoma</vt:lpstr>
      <vt:lpstr>Times New Roman</vt:lpstr>
      <vt:lpstr>Verdana</vt:lpstr>
      <vt:lpstr>Wingdings 2</vt:lpstr>
      <vt:lpstr>Wingdings 3</vt:lpstr>
      <vt:lpstr>Συγκέντρωση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Dimitris</dc:creator>
  <cp:lastModifiedBy>Δημήτριος Αντωναράκος</cp:lastModifiedBy>
  <cp:revision>131</cp:revision>
  <dcterms:created xsi:type="dcterms:W3CDTF">2022-09-25T08:42:22Z</dcterms:created>
  <dcterms:modified xsi:type="dcterms:W3CDTF">2023-11-08T13:51:58Z</dcterms:modified>
</cp:coreProperties>
</file>