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6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A0447-A900-4B31-90DF-A86E8233C431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10D40-D53D-452E-973D-00FE00BADF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213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95FC0-8D53-47E7-8782-5D8249F062DA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058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95FC0-8D53-47E7-8782-5D8249F062DA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821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95FC0-8D53-47E7-8782-5D8249F062DA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497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95FC0-8D53-47E7-8782-5D8249F062DA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3299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95FC0-8D53-47E7-8782-5D8249F062DA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98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95FC0-8D53-47E7-8782-5D8249F062DA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6070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95FC0-8D53-47E7-8782-5D8249F062DA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952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36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317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351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0721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>
                <a:solidFill>
                  <a:prstClr val="black"/>
                </a:solidFill>
              </a:rPr>
              <a:pPr/>
              <a:t>8/11/2023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363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>
                <a:solidFill>
                  <a:prstClr val="white"/>
                </a:solidFill>
              </a:rPr>
              <a:pPr/>
              <a:t>8/11/2023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white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>
                <a:solidFill>
                  <a:prstClr val="white"/>
                </a:solidFill>
              </a:rPr>
              <a:pPr/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6 - Διάσημα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- Διάσημα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67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>
                <a:solidFill>
                  <a:prstClr val="white"/>
                </a:solidFill>
              </a:rPr>
              <a:pPr/>
              <a:t>8/11/2023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>
                <a:solidFill>
                  <a:prstClr val="white"/>
                </a:solidFill>
              </a:rPr>
              <a:pPr/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47814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>
                <a:solidFill>
                  <a:prstClr val="black"/>
                </a:solidFill>
              </a:rPr>
              <a:pPr/>
              <a:t>8/11/2023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2888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>
                <a:solidFill>
                  <a:prstClr val="white"/>
                </a:solidFill>
              </a:rPr>
              <a:pPr/>
              <a:t>8/11/2023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>
                <a:solidFill>
                  <a:prstClr val="white"/>
                </a:solidFill>
              </a:rPr>
              <a:pPr/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97777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>
                <a:solidFill>
                  <a:prstClr val="black"/>
                </a:solidFill>
              </a:rPr>
              <a:pPr/>
              <a:t>8/11/2023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44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>
                <a:solidFill>
                  <a:prstClr val="black"/>
                </a:solidFill>
              </a:rPr>
              <a:pPr/>
              <a:t>8/11/2023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683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20375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>
                <a:solidFill>
                  <a:prstClr val="white"/>
                </a:solidFill>
              </a:rPr>
              <a:pPr/>
              <a:t>8/11/2023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>
                <a:solidFill>
                  <a:prstClr val="white"/>
                </a:solidFill>
              </a:rPr>
              <a:pPr/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- Διάσημα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33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>
                <a:solidFill>
                  <a:prstClr val="black"/>
                </a:solidFill>
              </a:rPr>
              <a:pPr/>
              <a:t>8/11/2023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716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>
                <a:solidFill>
                  <a:prstClr val="black"/>
                </a:solidFill>
              </a:rPr>
              <a:pPr/>
              <a:t>8/11/2023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7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766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409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223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6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81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817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171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453FB-35DD-4DCB-80FF-6BF53DFFC26A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FAA8F-DAD3-47F5-A65F-790A75340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352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>
                <a:solidFill>
                  <a:prstClr val="black"/>
                </a:solidFill>
              </a:rPr>
              <a:pPr/>
              <a:t>8/11/2023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9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135561" y="5733256"/>
            <a:ext cx="7787639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191344" y="0"/>
            <a:ext cx="11521280" cy="468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ΠΛΗΡΟΦΟΡΙΑΚΟ ΣΥΣΤΗΜΑ ΓΙΑ ΤΟ ΥΠΑΙΘΡΙΟ ΕΜΠΟΡΙΟ</a:t>
            </a:r>
          </a:p>
          <a:p>
            <a:pPr algn="ctr"/>
            <a:endParaRPr lang="el-G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Ολοκληρωμένο Πληροφοριακό Σύστημα «Ανοικτή Αγορά» (Ο.Π.Σ.Α.Α</a:t>
            </a:r>
            <a:r>
              <a:rPr lang="el-G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ctr"/>
            <a:endParaRPr lang="el-G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Άρθρο </a:t>
            </a:r>
            <a:r>
              <a:rPr lang="el-G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</a:p>
          <a:p>
            <a:pPr algn="ctr"/>
            <a:endParaRPr lang="el-G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Ν. 4849/2021</a:t>
            </a:r>
            <a:endParaRPr lang="el-G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/>
              <a:t/>
            </a:r>
            <a:br>
              <a:rPr lang="el-GR" dirty="0"/>
            </a:b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97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19536" y="274638"/>
            <a:ext cx="8229600" cy="850106"/>
          </a:xfr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Είδη χρηστών Ο.Π.Σ.Α.Α</a:t>
            </a:r>
            <a:r>
              <a:rPr lang="el-G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41" y="3164165"/>
            <a:ext cx="2819935" cy="146952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cxnSp>
        <p:nvCxnSpPr>
          <p:cNvPr id="5" name="Ευθεία γραμμή σύνδεσης 4"/>
          <p:cNvCxnSpPr/>
          <p:nvPr/>
        </p:nvCxnSpPr>
        <p:spPr>
          <a:xfrm flipH="1" flipV="1">
            <a:off x="3696000" y="2516252"/>
            <a:ext cx="959840" cy="647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 flipV="1">
            <a:off x="7475776" y="2516252"/>
            <a:ext cx="1020225" cy="647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V="1">
            <a:off x="7475775" y="3956252"/>
            <a:ext cx="95984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/>
          <p:cNvCxnSpPr/>
          <p:nvPr/>
        </p:nvCxnSpPr>
        <p:spPr>
          <a:xfrm flipH="1" flipV="1">
            <a:off x="6095999" y="2444084"/>
            <a:ext cx="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εία γραμμή σύνδεσης 37"/>
          <p:cNvCxnSpPr/>
          <p:nvPr/>
        </p:nvCxnSpPr>
        <p:spPr>
          <a:xfrm flipV="1">
            <a:off x="3696160" y="3956252"/>
            <a:ext cx="95984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H="1">
            <a:off x="3576002" y="4633694"/>
            <a:ext cx="1079839" cy="7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7481181" y="4646580"/>
            <a:ext cx="954435" cy="749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Ευθεία γραμμή σύνδεσης 45"/>
          <p:cNvCxnSpPr/>
          <p:nvPr/>
        </p:nvCxnSpPr>
        <p:spPr>
          <a:xfrm flipH="1">
            <a:off x="6090186" y="4633694"/>
            <a:ext cx="5814" cy="882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102820" y="2229001"/>
            <a:ext cx="1313180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Απλοί χρήστες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96000" y="1916252"/>
            <a:ext cx="2470548" cy="738664"/>
          </a:xfrm>
          <a:prstGeom prst="rect">
            <a:avLst/>
          </a:prstGeom>
          <a:solidFill>
            <a:srgbClr val="FFFF99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Πιστοποιημένοι χρήστες του </a:t>
            </a:r>
          </a:p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Υπουργείου Ανάπτυξης </a:t>
            </a:r>
          </a:p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και Επενδύσεων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832409" y="1993032"/>
            <a:ext cx="2133918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Πιστοποιημένοι χρήστες </a:t>
            </a:r>
          </a:p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των Περιφερειών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35455" y="3673032"/>
            <a:ext cx="2133918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Πιστοποιημένοι χρήστες </a:t>
            </a:r>
          </a:p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των Δήμων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536000" y="5425780"/>
            <a:ext cx="2133918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Πιστοποιημένοι χρήστες </a:t>
            </a:r>
          </a:p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ελεγκτικών αρχών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987147" y="5396252"/>
            <a:ext cx="2191627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Πιστοποιημένοι χρήστες </a:t>
            </a:r>
          </a:p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άλλων δημόσιων φορέων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432009" y="5396252"/>
            <a:ext cx="2161169" cy="523220"/>
          </a:xfrm>
          <a:prstGeom prst="rect">
            <a:avLst/>
          </a:prstGeom>
          <a:solidFill>
            <a:srgbClr val="FF7C80"/>
          </a:solidFill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Πιστοποιημένοι πωλητές </a:t>
            </a:r>
          </a:p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υπαίθριου εμπορίου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750338" y="3482146"/>
            <a:ext cx="2185663" cy="954107"/>
          </a:xfrm>
          <a:prstGeom prst="rect">
            <a:avLst/>
          </a:prstGeom>
          <a:solidFill>
            <a:srgbClr val="99FFC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Διαχειριστές: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Επιχειρησιακός υπεύθυνος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Τεχνικός υπεύθυνος</a:t>
            </a:r>
          </a:p>
        </p:txBody>
      </p:sp>
    </p:spTree>
    <p:extLst>
      <p:ext uri="{BB962C8B-B14F-4D97-AF65-F5344CB8AC3E}">
        <p14:creationId xmlns:p14="http://schemas.microsoft.com/office/powerpoint/2010/main" val="40202939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0206"/>
          </a:xfr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Μορφές άσκησης υπαίθριου εμπορίου</a:t>
            </a:r>
            <a:endParaRPr lang="el-GR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11824" y="2037031"/>
            <a:ext cx="3610744" cy="2400081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271463" indent="-271463" defTabSz="271463">
              <a:buAutoNum type="alphaUcPeriod"/>
            </a:pPr>
            <a:r>
              <a:rPr lang="el-GR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Εμπόριο σε </a:t>
            </a:r>
            <a:r>
              <a:rPr lang="el-GR" sz="18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οργανωμένες</a:t>
            </a:r>
            <a:r>
              <a:rPr lang="el-GR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υπαίθριες αγορές:</a:t>
            </a:r>
          </a:p>
          <a:p>
            <a:pPr marL="614362" lvl="1" indent="-342900" defTabSz="271463">
              <a:buFont typeface="+mj-lt"/>
              <a:buAutoNum type="arabicPeriod"/>
            </a:pP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Λαϊκές αγορές</a:t>
            </a:r>
          </a:p>
          <a:p>
            <a:pPr marL="614362" lvl="1" indent="-342900" defTabSz="271463">
              <a:buFont typeface="+mj-lt"/>
              <a:buAutoNum type="arabicPeriod"/>
            </a:pP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Πρότυπες λαϊκές αγορές</a:t>
            </a:r>
          </a:p>
          <a:p>
            <a:pPr marL="614362" lvl="1" indent="-342900" defTabSz="271463">
              <a:buFont typeface="+mj-lt"/>
              <a:buAutoNum type="arabicPeriod"/>
            </a:pP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Βραχυχρόνιες αγορές</a:t>
            </a:r>
          </a:p>
          <a:p>
            <a:pPr marL="614362" lvl="1" indent="-342900" defTabSz="271463">
              <a:buFont typeface="+mj-lt"/>
              <a:buAutoNum type="arabicPeriod"/>
            </a:pP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Υπαίθριες αγορές παρασκευής έτοιμου φαγητού και ποτού επί του δρόμου (</a:t>
            </a:r>
            <a:r>
              <a:rPr lang="el-GR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street</a:t>
            </a: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food</a:t>
            </a: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markets</a:t>
            </a: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614362" lvl="1" indent="-342900" defTabSz="271463">
              <a:buFont typeface="+mj-lt"/>
              <a:buAutoNum type="arabicPeriod"/>
            </a:pPr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Αγορές </a:t>
            </a:r>
            <a:r>
              <a:rPr lang="el-G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χειροτεχνών-καλλιτεχνών</a:t>
            </a:r>
            <a:endParaRPr lang="el-G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l-G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Καντίνες με &amp;quot;φαντασία&amp;quot;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168" y="5036524"/>
            <a:ext cx="2499809" cy="163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Περιφ.Πελ/σου| Που επιτρέπεται και που απαγορεύεται το πλανόδιο εμπόριο -  Δημοτική Ραδιοφωνία Τρίπολη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5004822"/>
            <a:ext cx="2448272" cy="1664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Γεωργιάδης - Τροποποιήσεις στο νομοσχέδιο για τις λαϊκές αγορές - Τι  αλλάζει - Οικονομικός Ταχυδρόμος - ot.g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2204865"/>
            <a:ext cx="252028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πιστρέφει στον Βόλο το Street Food Festival- Τρεις μέρες γιορτής και  γεύσης! - volonakinews.gr | volonakinews.g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358" y="2301230"/>
            <a:ext cx="2285131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3297730" y="4620603"/>
            <a:ext cx="2942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71463"/>
            <a:r>
              <a:rPr lang="el-GR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Β. </a:t>
            </a:r>
            <a:r>
              <a:rPr lang="el-GR" b="1" u="sng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Στάσιμο</a:t>
            </a:r>
            <a:r>
              <a:rPr lang="el-GR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Εμπόριο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7176120" y="4620603"/>
            <a:ext cx="2942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71463"/>
            <a:r>
              <a:rPr lang="el-GR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Γ. </a:t>
            </a:r>
            <a:r>
              <a:rPr lang="el-GR" b="1" u="sng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Πλανόδιο</a:t>
            </a:r>
            <a:r>
              <a:rPr lang="el-GR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Εμπόριο</a:t>
            </a:r>
          </a:p>
        </p:txBody>
      </p:sp>
    </p:spTree>
    <p:extLst>
      <p:ext uri="{BB962C8B-B14F-4D97-AF65-F5344CB8AC3E}">
        <p14:creationId xmlns:p14="http://schemas.microsoft.com/office/powerpoint/2010/main" val="25538774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01586" y="1613258"/>
            <a:ext cx="6470678" cy="239674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defTabSz="271463">
              <a:spcAft>
                <a:spcPts val="600"/>
              </a:spcAft>
              <a:buNone/>
            </a:pPr>
            <a:r>
              <a:rPr lang="el-GR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Α. Υπαίθριες οργανωμένες αγορές:</a:t>
            </a:r>
          </a:p>
          <a:p>
            <a:pPr defTabSz="2714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Άδεια παραγωγού πωλητή σε λαϊκή αγορά</a:t>
            </a:r>
          </a:p>
          <a:p>
            <a:pPr defTabSz="2714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Άδεια επαγγελματία πωλητή σε λαϊκή αγορά</a:t>
            </a:r>
          </a:p>
          <a:p>
            <a:pPr defTabSz="2714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Βεβαίωση δραστηριοποίησης ετήσιας διάρκειας στις βραχυχρόνιες αγορές</a:t>
            </a:r>
          </a:p>
          <a:p>
            <a:pPr defTabSz="2714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Άδεια πωλητή χειροτέχνη καλλιτέχνη σε αγορές χειροτεχνών καλλιτεχνών</a:t>
            </a:r>
          </a:p>
          <a:p>
            <a:pPr defTabSz="2714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Άδεια πωλητή σε υπαίθριες αγορές παρασκευής έτοιμου φαγητού και ποτού επί του δρόμου (</a:t>
            </a:r>
            <a:r>
              <a:rPr lang="el-GR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street</a:t>
            </a:r>
            <a:r>
              <a:rPr lang="el-G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food</a:t>
            </a:r>
            <a:r>
              <a:rPr lang="el-G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markets</a:t>
            </a:r>
            <a:r>
              <a:rPr lang="el-G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defTabSz="2714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Βεβαίωση δραστηριοποίησης σε αγορά ρακοσυλλεκτών</a:t>
            </a:r>
          </a:p>
          <a:p>
            <a:pPr marL="0" indent="0" defTabSz="271463">
              <a:buNone/>
            </a:pPr>
            <a:endParaRPr lang="el-G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el-G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l-G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91544" y="4287724"/>
            <a:ext cx="6480720" cy="946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271463">
              <a:spcAft>
                <a:spcPts val="600"/>
              </a:spcAft>
            </a:pPr>
            <a:r>
              <a:rPr lang="el-G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Β. Στάσιμο εμπόριο:</a:t>
            </a:r>
            <a:endParaRPr lang="el-G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defTabSz="271463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Άδεια παραγωγού πωλητή στο στάσιμο εμπόριο</a:t>
            </a:r>
          </a:p>
          <a:p>
            <a:pPr marL="285750" indent="-285750" defTabSz="271463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Άδεια επαγγελματία πωλητή στο στάσιμο εμπόριο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2003835" y="5491535"/>
            <a:ext cx="6468430" cy="9464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271463">
              <a:spcAft>
                <a:spcPts val="600"/>
              </a:spcAft>
            </a:pPr>
            <a:r>
              <a:rPr lang="el-G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Γ. Πλανόδιο εμπόριο:</a:t>
            </a:r>
          </a:p>
          <a:p>
            <a:pPr marL="285750" indent="-285750" defTabSz="271463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Άδεια παραγωγού πωλητή στο πλανόδιο εμπόριο</a:t>
            </a:r>
          </a:p>
          <a:p>
            <a:pPr marL="285750" indent="-285750" defTabSz="271463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Άδεια επαγγελματία πωλητή στο πλανόδιο εμπόριο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8976320" y="2974594"/>
            <a:ext cx="1584177" cy="132343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Ισχύουν </a:t>
            </a:r>
          </a:p>
          <a:p>
            <a:pPr algn="ctr"/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για το </a:t>
            </a:r>
          </a:p>
          <a:p>
            <a:pPr algn="ctr"/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σύνολο</a:t>
            </a:r>
          </a:p>
          <a:p>
            <a:pPr algn="ctr"/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της</a:t>
            </a:r>
          </a:p>
          <a:p>
            <a:pPr algn="ctr"/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Επικράτειας.</a:t>
            </a:r>
          </a:p>
        </p:txBody>
      </p:sp>
      <p:cxnSp>
        <p:nvCxnSpPr>
          <p:cNvPr id="12" name="Ευθύγραμμο βέλος σύνδεσης 11"/>
          <p:cNvCxnSpPr>
            <a:stCxn id="3" idx="3"/>
          </p:cNvCxnSpPr>
          <p:nvPr/>
        </p:nvCxnSpPr>
        <p:spPr>
          <a:xfrm>
            <a:off x="8472265" y="2811630"/>
            <a:ext cx="504055" cy="694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>
            <a:stCxn id="5" idx="3"/>
            <a:endCxn id="8" idx="1"/>
          </p:cNvCxnSpPr>
          <p:nvPr/>
        </p:nvCxnSpPr>
        <p:spPr>
          <a:xfrm flipV="1">
            <a:off x="8472265" y="3636314"/>
            <a:ext cx="504055" cy="1124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Ορθογώνιο 19"/>
          <p:cNvSpPr/>
          <p:nvPr/>
        </p:nvSpPr>
        <p:spPr>
          <a:xfrm>
            <a:off x="8976320" y="5427802"/>
            <a:ext cx="1584177" cy="116955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Ισχύουν </a:t>
            </a:r>
          </a:p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για δραστηριοποίηση σε έως και</a:t>
            </a:r>
          </a:p>
          <a:p>
            <a:pPr algn="ctr"/>
            <a:r>
              <a:rPr lang="el-G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Περιφέρειες.</a:t>
            </a:r>
          </a:p>
        </p:txBody>
      </p:sp>
      <p:sp>
        <p:nvSpPr>
          <p:cNvPr id="25" name="Δεξιό βέλος 24"/>
          <p:cNvSpPr/>
          <p:nvPr/>
        </p:nvSpPr>
        <p:spPr>
          <a:xfrm>
            <a:off x="8472265" y="5882208"/>
            <a:ext cx="468051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Τίτλος 1"/>
          <p:cNvSpPr txBox="1">
            <a:spLocks/>
          </p:cNvSpPr>
          <p:nvPr/>
        </p:nvSpPr>
        <p:spPr>
          <a:xfrm>
            <a:off x="1966689" y="309631"/>
            <a:ext cx="8229600" cy="99020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Άδειες και θέσεις δραστηριοποίησης </a:t>
            </a:r>
            <a:endParaRPr 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στο υπαίθριο εμπόριο</a:t>
            </a:r>
          </a:p>
        </p:txBody>
      </p:sp>
    </p:spTree>
    <p:extLst>
      <p:ext uri="{BB962C8B-B14F-4D97-AF65-F5344CB8AC3E}">
        <p14:creationId xmlns:p14="http://schemas.microsoft.com/office/powerpoint/2010/main" val="21315444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περιλαμβάνει το Ο.Π.Σ.Α.Α.</a:t>
            </a:r>
            <a:endParaRPr lang="el-GR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Ορθογώνιο 36"/>
          <p:cNvSpPr/>
          <p:nvPr/>
        </p:nvSpPr>
        <p:spPr>
          <a:xfrm>
            <a:off x="1981200" y="1462132"/>
            <a:ext cx="8229600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Ψηφιακό μητρώο για το σύνολο των υπαίθριων αγορών.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Διαδικασίες ίδρυσης / επεξεργασίας / διαγραφής υπαίθριας αγοράς.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Ψηφιακά καταγεγραμμένες όλες οι θέσεις ανά υπαίθρια αγορά και κατηγορία εμπορίου.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Ψηφιακά μητρώα για το σύνολο των δραστηριοποιούμενων στο υπαίθριο εμπόριο.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Διαδικτυακές αιτήσεις και γνωστοποιήσεις για το σύνολο των αιτήσεων των φορέων λειτουργίας και </a:t>
            </a:r>
            <a:r>
              <a:rPr lang="el-GR" sz="1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αδειοδότησης</a:t>
            </a: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Διαδικτυακές αιτήσεις και γνωστοποιήσεις για όλους τους δραστηριοποιούμενους στο υπαίθριο εμπόριο όπως: αίτηση για συμμετοχή σε υπαίθρια αγορά, γνωστοποίηση για πρόσληψη υπαλλήλου κ.α.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Διασύνδεση με τα μητρώα του πληροφοριακού συστήματος του Υπουργείου Αγροτικής Ανάπτυξης και Τροφίμων (ΥΠΑΑΤ).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Δυνατότητα εξαγωγής δεδομένων, και παραγωγής πολλαπλών αναφορών, σχετικά με το υπαίθριο εμπόριο.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Παροχή ψηφιακών υπηρεσιών προς τον πολίτη – καταναλωτή για την αναζήτηση και προβολή πληροφοριών για τις υπαίθριες αγορές που τον ενδιαφέρουν.</a:t>
            </a:r>
          </a:p>
        </p:txBody>
      </p:sp>
    </p:spTree>
    <p:extLst>
      <p:ext uri="{BB962C8B-B14F-4D97-AF65-F5344CB8AC3E}">
        <p14:creationId xmlns:p14="http://schemas.microsoft.com/office/powerpoint/2010/main" val="36407599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καταχωρείται στο Ο.Π.Σ.Α.Α. (</a:t>
            </a:r>
            <a:r>
              <a:rPr 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I)</a:t>
            </a:r>
            <a:r>
              <a:rPr lang="el-GR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l-GR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2000" b="1" dirty="0">
                <a:solidFill>
                  <a:schemeClr val="bg1"/>
                </a:solidFill>
              </a:rPr>
              <a:t>Άρθρο 56, ν.4849/2021 </a:t>
            </a:r>
          </a:p>
        </p:txBody>
      </p:sp>
      <p:sp>
        <p:nvSpPr>
          <p:cNvPr id="3" name="Στρογγυλεμένο ορθογώνιο 2"/>
          <p:cNvSpPr/>
          <p:nvPr/>
        </p:nvSpPr>
        <p:spPr>
          <a:xfrm>
            <a:off x="1656000" y="3253173"/>
            <a:ext cx="1800000" cy="9600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Για υπαίθριες </a:t>
            </a:r>
          </a:p>
          <a:p>
            <a:pPr algn="ctr"/>
            <a:r>
              <a:rPr lang="el-GR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οργανωμένες αγορές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29444" y="2302012"/>
            <a:ext cx="6397905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Απόφαση ίδρυσης, κατάργησης, μετακίνησης ή επέκτασης της αγοράς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Κανονισμός λειτουργίας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Τοπογραφικό διάγραμμα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Χορηγούμενες άδειες, βεβαιώσεις και θέσεις πωλητών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Διαπιστωτική πράξη αυτοδίκαιης απώλειας θέσης πωλητή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Έγκριση αναπλήρωσης ή υποβοήθησης πωλητή και στοιχεία βοηθού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Πρόσληψη υπαλλήλου από πωλητή, στοιχεία και σύμβαση εργασίας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Μεταβίβαση άδειας και θέσεων πωλητή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Προσθήκη πωλούμενων ειδών σε λαϊκή αγορά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Προκηρύξεις για νέες άδειες (Περιφέρεια για λαϊκές αγορές)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Προκηρύξεις για πλήρωση κενών ή νέων θέσεων (Περιφέρεια για </a:t>
            </a:r>
          </a:p>
          <a:p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λαϊκές αγορές)</a:t>
            </a:r>
          </a:p>
        </p:txBody>
      </p:sp>
      <p:sp>
        <p:nvSpPr>
          <p:cNvPr id="5" name="Αριστερό άγκιστρο 4"/>
          <p:cNvSpPr/>
          <p:nvPr/>
        </p:nvSpPr>
        <p:spPr>
          <a:xfrm>
            <a:off x="3576000" y="2349000"/>
            <a:ext cx="360000" cy="2822214"/>
          </a:xfrm>
          <a:prstGeom prst="leftBrac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5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36000" y="5666932"/>
            <a:ext cx="3600000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Αρμοδιότητα: </a:t>
            </a:r>
          </a:p>
          <a:p>
            <a:r>
              <a:rPr lang="el-GR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Δήμοι / Περιφέρειες, κατά περίπτωση</a:t>
            </a:r>
          </a:p>
        </p:txBody>
      </p:sp>
    </p:spTree>
    <p:extLst>
      <p:ext uri="{BB962C8B-B14F-4D97-AF65-F5344CB8AC3E}">
        <p14:creationId xmlns:p14="http://schemas.microsoft.com/office/powerpoint/2010/main" val="25310055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1660200" y="3394455"/>
            <a:ext cx="1800000" cy="96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Για στάσιμο εμπόριο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3876000" y="2554456"/>
            <a:ext cx="6540000" cy="24006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Χορηγούμενη άδεια και θέσεις δραστηριοποίησης του πωλητή στο στάσιμο εμπόριο με τις ανανεώσεις τους.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Διαπιστωτική πράξη της αυτοδίκαιης απώλειας της θέσης πωλητή.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Έγκριση αναπλήρωσης ή υποβοήθησης πωλητή και στοιχεία του προσώπου που υποβοηθά ή αναπληρώνει τον πωλητή,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Πρόσληψη υπαλλήλου από τον πωλητή, στοιχεία του υπαλλήλου και σύμβαση εργασίας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Μεταβίβαση της άδειας και των θέσεων πωλητή.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Προκηρύξεις για νέες άδειες με τις αντίστοιχες θέσεις ή τη χορήγηση νέων θέσεων σε υφιστάμενους κατόχους άδειας.</a:t>
            </a:r>
          </a:p>
        </p:txBody>
      </p:sp>
      <p:sp>
        <p:nvSpPr>
          <p:cNvPr id="9" name="Αριστερό άγκιστρο 8"/>
          <p:cNvSpPr/>
          <p:nvPr/>
        </p:nvSpPr>
        <p:spPr>
          <a:xfrm>
            <a:off x="3460200" y="2554456"/>
            <a:ext cx="415800" cy="2434545"/>
          </a:xfrm>
          <a:prstGeom prst="leftBrac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5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6001" y="5666931"/>
            <a:ext cx="1994457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Αρμοδιότητα: Δήμοι</a:t>
            </a:r>
          </a:p>
        </p:txBody>
      </p:sp>
      <p:sp>
        <p:nvSpPr>
          <p:cNvPr id="8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καταχωρείται στο Ο.Π.Σ.Α.Α. (</a:t>
            </a:r>
            <a:r>
              <a:rPr lang="en-US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l-GR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Ι</a:t>
            </a:r>
            <a:r>
              <a:rPr lang="en-US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l-GR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l-GR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2000" b="1" dirty="0">
                <a:solidFill>
                  <a:schemeClr val="bg1"/>
                </a:solidFill>
              </a:rPr>
              <a:t>Άρθρο 56, ν.4849/2021 </a:t>
            </a:r>
          </a:p>
        </p:txBody>
      </p:sp>
    </p:spTree>
    <p:extLst>
      <p:ext uri="{BB962C8B-B14F-4D97-AF65-F5344CB8AC3E}">
        <p14:creationId xmlns:p14="http://schemas.microsoft.com/office/powerpoint/2010/main" val="38619338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τρογγυλεμένο ορθογώνιο 2"/>
          <p:cNvSpPr/>
          <p:nvPr/>
        </p:nvSpPr>
        <p:spPr>
          <a:xfrm>
            <a:off x="1656000" y="2949000"/>
            <a:ext cx="1800000" cy="960000"/>
          </a:xfrm>
          <a:prstGeom prst="roundRect">
            <a:avLst/>
          </a:prstGeom>
          <a:solidFill>
            <a:srgbClr val="00B0F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Για πλανόδιο εμπόριο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29444" y="2068233"/>
            <a:ext cx="6694461" cy="26314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Χορηγούμενη άδεια δραστηριοποίησης του πωλητή στο στάσιμο εμπόριο </a:t>
            </a:r>
          </a:p>
          <a:p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με </a:t>
            </a: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τις ανανεώσεις της.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Διαπιστωτική πράξη της αυτοδίκαιης απώλειας του δικαιώματος </a:t>
            </a:r>
          </a:p>
          <a:p>
            <a:r>
              <a:rPr lang="el-GR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δραστηριοποίησης </a:t>
            </a: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στο πλανόδιο εμπόριο.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Έγκριση αναπλήρωσης ή υποβοήθησης πωλητή και τα στοιχεία του </a:t>
            </a:r>
          </a:p>
          <a:p>
            <a:r>
              <a:rPr lang="el-GR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προσώπου </a:t>
            </a: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που υποβοηθά ή αναπληρώνει τον πωλητή.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Πρόσληψη υπαλλήλου από τον πωλητή, στοιχεία του υπαλλήλου και </a:t>
            </a:r>
          </a:p>
          <a:p>
            <a:r>
              <a:rPr lang="el-GR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σύμβαση </a:t>
            </a: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εργασίας.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Μεταβίβαση της άδειας του πωλητή.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Προκηρύξεις για νέες άδειες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Χορήγηση δικαιωμάτων δραστηριοποίησης στο πλανόδιο εμπόριο. </a:t>
            </a:r>
          </a:p>
        </p:txBody>
      </p:sp>
      <p:sp>
        <p:nvSpPr>
          <p:cNvPr id="5" name="Αριστερό άγκιστρο 4"/>
          <p:cNvSpPr/>
          <p:nvPr/>
        </p:nvSpPr>
        <p:spPr>
          <a:xfrm>
            <a:off x="3576000" y="2068233"/>
            <a:ext cx="360000" cy="2640000"/>
          </a:xfrm>
          <a:prstGeom prst="leftBrace">
            <a:avLst>
              <a:gd name="adj1" fmla="val 0"/>
              <a:gd name="adj2" fmla="val 50000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5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920" y="5229000"/>
            <a:ext cx="254108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Αρμοδιότητα: Περιφέρειες</a:t>
            </a:r>
          </a:p>
        </p:txBody>
      </p:sp>
      <p:sp>
        <p:nvSpPr>
          <p:cNvPr id="8" name="Τίτλος 1"/>
          <p:cNvSpPr txBox="1">
            <a:spLocks/>
          </p:cNvSpPr>
          <p:nvPr/>
        </p:nvSpPr>
        <p:spPr>
          <a:xfrm>
            <a:off x="1981200" y="274638"/>
            <a:ext cx="8229600" cy="85010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καταχωρείται στο Ο.Π.Σ.Α.Α. (</a:t>
            </a:r>
            <a:r>
              <a:rPr lang="en-US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ΙΙ</a:t>
            </a:r>
            <a:r>
              <a:rPr lang="en-US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2000" b="1" dirty="0" smtClean="0">
                <a:solidFill>
                  <a:schemeClr val="bg1"/>
                </a:solidFill>
              </a:rPr>
              <a:t>Άρθρο 56, ν.4849/2021 </a:t>
            </a:r>
            <a:endParaRPr lang="el-G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7767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τρογγυλεμένο ορθογώνιο 2"/>
          <p:cNvSpPr/>
          <p:nvPr/>
        </p:nvSpPr>
        <p:spPr>
          <a:xfrm>
            <a:off x="2136000" y="2109000"/>
            <a:ext cx="1800000" cy="96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Για έλεγχο και επιβολή προστίμων</a:t>
            </a:r>
          </a:p>
        </p:txBody>
      </p:sp>
      <p:sp>
        <p:nvSpPr>
          <p:cNvPr id="5" name="Αριστερό άγκιστρο 4"/>
          <p:cNvSpPr/>
          <p:nvPr/>
        </p:nvSpPr>
        <p:spPr>
          <a:xfrm>
            <a:off x="4056000" y="2109001"/>
            <a:ext cx="360000" cy="840000"/>
          </a:xfrm>
          <a:prstGeom prst="lef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5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4524000" y="2109000"/>
            <a:ext cx="4572000" cy="7848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Εκθέσεις ελέγχου με τις οποίες βεβαιώνονται παραβάσεις του παρόντος και οι κυρώσεις που επιβλήθηκαν.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36000" y="3189001"/>
            <a:ext cx="3425938" cy="3231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Αρμοδιότητα: Αρμόδιες αρχές ελέγχου</a:t>
            </a:r>
          </a:p>
        </p:txBody>
      </p:sp>
      <p:sp>
        <p:nvSpPr>
          <p:cNvPr id="9" name="Στρογγυλεμένο ορθογώνιο 8"/>
          <p:cNvSpPr/>
          <p:nvPr/>
        </p:nvSpPr>
        <p:spPr>
          <a:xfrm>
            <a:off x="2136000" y="4269000"/>
            <a:ext cx="1800000" cy="960000"/>
          </a:xfrm>
          <a:prstGeom prst="roundRect">
            <a:avLst/>
          </a:prstGeom>
          <a:solidFill>
            <a:srgbClr val="FF66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Για ενημέρωση καταναλωτών</a:t>
            </a:r>
          </a:p>
        </p:txBody>
      </p:sp>
      <p:sp>
        <p:nvSpPr>
          <p:cNvPr id="10" name="Αριστερό άγκιστρο 9"/>
          <p:cNvSpPr/>
          <p:nvPr/>
        </p:nvSpPr>
        <p:spPr>
          <a:xfrm>
            <a:off x="4056000" y="4389000"/>
            <a:ext cx="360000" cy="840000"/>
          </a:xfrm>
          <a:prstGeom prst="leftBrace">
            <a:avLst/>
          </a:prstGeom>
          <a:ln w="28575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5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6000" y="4531186"/>
            <a:ext cx="4440000" cy="553998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1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Διαλειτουργικότητα</a:t>
            </a: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με </a:t>
            </a:r>
            <a:r>
              <a:rPr lang="en-US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</a:t>
            </a:r>
            <a:r>
              <a:rPr lang="en-US" sz="1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katanalotis</a:t>
            </a:r>
            <a:endParaRPr lang="el-GR" sz="1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Καταχώρηση </a:t>
            </a:r>
            <a:r>
              <a:rPr lang="el-GR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στοιχείων από πωλητές.</a:t>
            </a:r>
          </a:p>
        </p:txBody>
      </p:sp>
      <p:sp>
        <p:nvSpPr>
          <p:cNvPr id="12" name="Τίτλος 1"/>
          <p:cNvSpPr txBox="1">
            <a:spLocks/>
          </p:cNvSpPr>
          <p:nvPr/>
        </p:nvSpPr>
        <p:spPr>
          <a:xfrm>
            <a:off x="1981200" y="274638"/>
            <a:ext cx="8229600" cy="85010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καταχωρείται στο Ο.Π.Σ.Α.Α. (</a:t>
            </a:r>
            <a:r>
              <a:rPr lang="en-US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l-GR" sz="25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2000" b="1" dirty="0" smtClean="0">
                <a:solidFill>
                  <a:schemeClr val="bg1"/>
                </a:solidFill>
              </a:rPr>
              <a:t>Άρθρο 56, ν.4849/2021 </a:t>
            </a:r>
            <a:endParaRPr lang="el-G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2645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Υποσυστήματα </a:t>
            </a:r>
            <a:r>
              <a:rPr lang="el-G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Ο.Π.Σ.Α.Α.</a:t>
            </a:r>
          </a:p>
        </p:txBody>
      </p:sp>
      <p:sp>
        <p:nvSpPr>
          <p:cNvPr id="37" name="Ορθογώνιο 36"/>
          <p:cNvSpPr/>
          <p:nvPr/>
        </p:nvSpPr>
        <p:spPr>
          <a:xfrm>
            <a:off x="1981200" y="1462133"/>
            <a:ext cx="82296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Ψηφιακό Μητρώο Φορέων Λειτουργίας και </a:t>
            </a:r>
            <a:r>
              <a:rPr lang="el-G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Αδειοδότησης</a:t>
            </a: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Υπαίθριου Εμπορίου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Ψηφιακό Μητρώο Υπαίθριων Αγορών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Ψηφιακό Μητρώο Δραστηριοποιούμενων Υπαίθριου Εμπορίου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Υποσύστημα Διαδικτυακών Αιτήσεων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Υποσύστημα Διασύνδεσης με τα μητρώα του Υπουργείου Αγροτικής Ανάπτυξης και Τροφίμων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Υποσύστημα Δημοπράτησης Θέσεων Υπαίθριων Αγορών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Υποσύστημα Παραγωγής και Έκδοσης Πληροφοριών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Διαδικτυακή Πλατφόρμα Ενημέρωσης Πολιτών για τις δραστηριότητες του Υπαίθριου Εμπορίου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Υποσύστημα Διαχείρισης Χρηστών και Ρόλων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Υποσύστημα Ειδοποιήσεων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15680" y="6021288"/>
            <a:ext cx="6123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Η εφαρμογή είναι συμβατή με Η/Υ,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smartphone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και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tablet.</a:t>
            </a:r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590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767</Words>
  <Application>Microsoft Office PowerPoint</Application>
  <PresentationFormat>Ευρεία οθόνη</PresentationFormat>
  <Paragraphs>136</Paragraphs>
  <Slides>10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Lucida Sans Unicode</vt:lpstr>
      <vt:lpstr>Tahoma</vt:lpstr>
      <vt:lpstr>Verdana</vt:lpstr>
      <vt:lpstr>Wingdings</vt:lpstr>
      <vt:lpstr>Wingdings 2</vt:lpstr>
      <vt:lpstr>Wingdings 3</vt:lpstr>
      <vt:lpstr>Θέμα του Office</vt:lpstr>
      <vt:lpstr>Συγκέντρωση</vt:lpstr>
      <vt:lpstr>Παρουσίαση του PowerPoint</vt:lpstr>
      <vt:lpstr>Μορφές άσκησης υπαίθριου εμπορίου</vt:lpstr>
      <vt:lpstr>Παρουσίαση του PowerPoint</vt:lpstr>
      <vt:lpstr>Τι περιλαμβάνει το Ο.Π.Σ.Α.Α.</vt:lpstr>
      <vt:lpstr>Τι καταχωρείται στο Ο.Π.Σ.Α.Α. (I) Άρθρο 56, ν.4849/2021 </vt:lpstr>
      <vt:lpstr>Τι καταχωρείται στο Ο.Π.Σ.Α.Α. (IΙ) Άρθρο 56, ν.4849/2021 </vt:lpstr>
      <vt:lpstr>Παρουσίαση του PowerPoint</vt:lpstr>
      <vt:lpstr>Παρουσίαση του PowerPoint</vt:lpstr>
      <vt:lpstr>Υποσυστήματα Ο.Π.Σ.Α.Α.</vt:lpstr>
      <vt:lpstr>Είδη χρηστών Ο.Π.Σ.Α.Α.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Μορφές άσκησης υπαίθριου εμπορίου</dc:title>
  <dc:creator>Αναστασία Καλογεροπούλου</dc:creator>
  <cp:lastModifiedBy>Δημήτριος Αντωναράκος</cp:lastModifiedBy>
  <cp:revision>3</cp:revision>
  <dcterms:created xsi:type="dcterms:W3CDTF">2023-04-26T05:52:04Z</dcterms:created>
  <dcterms:modified xsi:type="dcterms:W3CDTF">2023-11-08T14:18:13Z</dcterms:modified>
</cp:coreProperties>
</file>