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92" r:id="rId2"/>
    <p:sldId id="322" r:id="rId3"/>
    <p:sldId id="258" r:id="rId4"/>
    <p:sldId id="264" r:id="rId5"/>
    <p:sldId id="265" r:id="rId6"/>
    <p:sldId id="269" r:id="rId7"/>
    <p:sldId id="272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55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1500" y="108"/>
      </p:cViewPr>
      <p:guideLst/>
    </p:cSldViewPr>
  </p:slideViewPr>
  <p:outlineViewPr>
    <p:cViewPr>
      <p:scale>
        <a:sx n="33" d="100"/>
        <a:sy n="33" d="100"/>
      </p:scale>
      <p:origin x="18" y="122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0" d="100"/>
        <a:sy n="1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4C089-E4D1-4CF4-B35C-641F1E329162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E29937-F4A2-4E4B-8149-EFB688B39BC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3190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dirty="0" err="1" smtClean="0"/>
              <a:t>Kλικ</a:t>
            </a:r>
            <a:r>
              <a:rPr kumimoji="0" lang="el-GR" dirty="0" smtClean="0"/>
              <a:t> για επεξεργασία του τίτλου</a:t>
            </a:r>
            <a:endParaRPr kumimoji="0" lang="en-US" dirty="0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dirty="0" err="1" smtClean="0"/>
              <a:t>Kλικ</a:t>
            </a:r>
            <a:r>
              <a:rPr kumimoji="0" lang="el-GR" dirty="0" smtClean="0"/>
              <a:t> για επεξεργασία των στυλ του υποδείγματος</a:t>
            </a:r>
          </a:p>
          <a:p>
            <a:pPr lvl="1" eaLnBrk="1" latinLnBrk="0" hangingPunct="1"/>
            <a:r>
              <a:rPr kumimoji="0" lang="el-GR" dirty="0" smtClean="0"/>
              <a:t>Δεύτερου επιπέδου</a:t>
            </a:r>
          </a:p>
          <a:p>
            <a:pPr lvl="2" eaLnBrk="1" latinLnBrk="0" hangingPunct="1"/>
            <a:r>
              <a:rPr kumimoji="0" lang="el-GR" dirty="0" smtClean="0"/>
              <a:t>Τρίτου επιπέδου</a:t>
            </a:r>
          </a:p>
          <a:p>
            <a:pPr lvl="3" eaLnBrk="1" latinLnBrk="0" hangingPunct="1"/>
            <a:r>
              <a:rPr kumimoji="0" lang="el-GR" dirty="0" smtClean="0"/>
              <a:t>Τέταρτου επιπέδου</a:t>
            </a:r>
          </a:p>
          <a:p>
            <a:pPr lvl="4" eaLnBrk="1" latinLnBrk="0" hangingPunct="1"/>
            <a:r>
              <a:rPr kumimoji="0" lang="el-GR" dirty="0" smtClean="0"/>
              <a:t>Πέμπτου επιπέδου</a:t>
            </a:r>
            <a:endParaRPr kumimoji="0" lang="en-US" dirty="0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5800" y="404664"/>
            <a:ext cx="7772400" cy="4392488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endParaRPr lang="el-G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4000" b="1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ΘΕΣΜΙΚΟ ΠΛΑΙΣΙΟ </a:t>
            </a:r>
          </a:p>
          <a:p>
            <a:pPr algn="ctr"/>
            <a:r>
              <a:rPr lang="el-GR" sz="4000" b="1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ΑΓΟΡΑΣ</a:t>
            </a:r>
            <a:endParaRPr lang="en-U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l-G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ΤΙΜΟΚΑΤΑΛΟΓΟΙ ΚΑΤΑΣΤΗΜΑΤΩΝ ΕΣΤΙΑΣΗΣ</a:t>
            </a:r>
            <a:endParaRPr lang="el-GR" sz="2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501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5800" y="1340768"/>
            <a:ext cx="7772400" cy="36004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algn="ctr"/>
            <a:endParaRPr lang="el-GR" sz="32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l-GR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l-G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Υπουργική Απόφαση 91354/2017 (Β΄2983)</a:t>
            </a:r>
          </a:p>
          <a:p>
            <a:pPr algn="ctr"/>
            <a:r>
              <a:rPr lang="el-G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«Κωδικοποίηση Κανόνων Διακίνησης και Εμπορίας Προϊόντων και Παροχής Υπηρεσιών»</a:t>
            </a:r>
            <a:endParaRPr lang="el-GR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685800" y="260648"/>
            <a:ext cx="7918648" cy="79208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Κανόνες Δ.Ι.Ε.Π.Π.Υ.</a:t>
            </a:r>
            <a:endParaRPr lang="el-GR" sz="2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/>
          <p:cNvSpPr/>
          <p:nvPr/>
        </p:nvSpPr>
        <p:spPr>
          <a:xfrm>
            <a:off x="685800" y="260648"/>
            <a:ext cx="7918648" cy="79208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Κανόνες Δ.Ι.Ε.Π.Π.Υ., </a:t>
            </a:r>
          </a:p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Τιμοκατάλογοι επιχειρήσεων εστίασης</a:t>
            </a:r>
            <a:endParaRPr lang="el-GR" sz="2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712" y="1844824"/>
            <a:ext cx="5256584" cy="36676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5800" y="1484784"/>
            <a:ext cx="7772400" cy="3456384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Άρθρο 70</a:t>
            </a:r>
          </a:p>
          <a:p>
            <a:pPr algn="ctr"/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Τήρηση τιμοκαταλόγων</a:t>
            </a:r>
          </a:p>
          <a:p>
            <a:pPr algn="ctr"/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Άρθρο 71</a:t>
            </a:r>
          </a:p>
          <a:p>
            <a:pPr algn="ctr"/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Ενδείξεις τιμοκαταλόγων</a:t>
            </a:r>
          </a:p>
          <a:p>
            <a:pPr algn="ctr"/>
            <a:endParaRPr lang="el-GR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Ορθογώνιο 5"/>
          <p:cNvSpPr/>
          <p:nvPr/>
        </p:nvSpPr>
        <p:spPr>
          <a:xfrm>
            <a:off x="685800" y="260648"/>
            <a:ext cx="7918648" cy="79208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Κανόνες Δ.Ι.Ε.Π.Π.Υ., </a:t>
            </a:r>
          </a:p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Τιμοκατάλογοι επιχειρήσεων εστίασης</a:t>
            </a:r>
            <a:endParaRPr lang="el-GR" sz="2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5800" y="1340768"/>
            <a:ext cx="7772400" cy="3888432"/>
          </a:xfrm>
        </p:spPr>
        <p:txBody>
          <a:bodyPr>
            <a:normAutofit/>
          </a:bodyPr>
          <a:lstStyle/>
          <a:p>
            <a:pPr algn="ctr"/>
            <a:r>
              <a:rPr lang="el-GR" sz="2000" b="1" u="sng" dirty="0" smtClean="0">
                <a:latin typeface="Times New Roman" pitchFamily="18" charset="0"/>
                <a:cs typeface="Times New Roman" pitchFamily="18" charset="0"/>
              </a:rPr>
              <a:t>ΥΠΟΧΡΕΩΣΕΙΣ ΚΑΤΑΣΤΗΜΑΤΩΝ</a:t>
            </a:r>
          </a:p>
          <a:p>
            <a:pPr algn="just"/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l-GR" sz="2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Ανάρτηση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 τιμοκατάλογο στην είσοδο του κατ/</a:t>
            </a:r>
            <a:r>
              <a:rPr lang="el-GR" sz="2000" dirty="0" err="1" smtClean="0">
                <a:latin typeface="Times New Roman" pitchFamily="18" charset="0"/>
                <a:cs typeface="Times New Roman" pitchFamily="18" charset="0"/>
              </a:rPr>
              <a:t>τος 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σε εμφανές σημείο.</a:t>
            </a:r>
          </a:p>
          <a:p>
            <a:pPr algn="just"/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l-GR" sz="2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Ύπαρξη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 ικανού αριθμού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καταλόγων.</a:t>
            </a:r>
          </a:p>
          <a:p>
            <a:pPr algn="just">
              <a:spcBef>
                <a:spcPts val="0"/>
              </a:spcBef>
            </a:pP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l-GR" sz="2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Υποχρεωτική σύνταξη στην ελληνική γλώσσα 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και </a:t>
            </a:r>
            <a:r>
              <a:rPr lang="el-GR" sz="2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προαιρετικά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 σε ακόμα μία ή </a:t>
            </a:r>
            <a:r>
              <a:rPr lang="el-GR" sz="2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περισσότερες ξένες γλώσσες</a:t>
            </a:r>
          </a:p>
          <a:p>
            <a:pPr algn="just">
              <a:spcBef>
                <a:spcPts val="0"/>
              </a:spcBef>
            </a:pP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l-GR" sz="2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Εξασφάλιση πληροφόρησης 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ατόμων με αναπηρία </a:t>
            </a:r>
            <a:r>
              <a:rPr lang="el-GR" sz="2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Α.με.Α</a:t>
            </a:r>
            <a:r>
              <a:rPr lang="el-GR" sz="2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algn="just">
              <a:spcBef>
                <a:spcPts val="0"/>
              </a:spcBef>
            </a:pP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l-GR" sz="2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Τιμές σε όλα τα είδη 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συμπεριλαμβανομένου του </a:t>
            </a:r>
            <a:r>
              <a:rPr lang="el-GR" sz="2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ΦΠΑ</a:t>
            </a: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l-GR" sz="2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Ενδείξεις 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sz="2000" u="sng" dirty="0" smtClean="0">
                <a:latin typeface="Times New Roman" pitchFamily="18" charset="0"/>
                <a:cs typeface="Times New Roman" pitchFamily="18" charset="0"/>
              </a:rPr>
              <a:t>«Κατεψυγμένο», «</a:t>
            </a:r>
            <a:r>
              <a:rPr lang="el-GR" sz="2000" u="sng" dirty="0" err="1" smtClean="0">
                <a:latin typeface="Times New Roman" pitchFamily="18" charset="0"/>
                <a:cs typeface="Times New Roman" pitchFamily="18" charset="0"/>
              </a:rPr>
              <a:t>Προμαγειρευμένο</a:t>
            </a:r>
            <a:r>
              <a:rPr lang="el-GR" sz="2000" u="sng" dirty="0" smtClean="0">
                <a:latin typeface="Times New Roman" pitchFamily="18" charset="0"/>
                <a:cs typeface="Times New Roman" pitchFamily="18" charset="0"/>
              </a:rPr>
              <a:t>», «Προτηγανισμένο», «Προϊόν </a:t>
            </a:r>
            <a:r>
              <a:rPr lang="el-GR" sz="2000" u="sng" dirty="0" err="1" smtClean="0">
                <a:latin typeface="Times New Roman" pitchFamily="18" charset="0"/>
                <a:cs typeface="Times New Roman" pitchFamily="18" charset="0"/>
              </a:rPr>
              <a:t>Π.Ο.Π.»,«προϊόν</a:t>
            </a:r>
            <a:r>
              <a:rPr lang="el-GR" sz="2000" u="sng" dirty="0" smtClean="0">
                <a:latin typeface="Times New Roman" pitchFamily="18" charset="0"/>
                <a:cs typeface="Times New Roman" pitchFamily="18" charset="0"/>
              </a:rPr>
              <a:t> Π.Γ.Ε.», 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αποκλειστικά και μόνο για τα προϊόντα που ανήκουν επισήμως σε αυτές τις κατηγορίες. </a:t>
            </a:r>
          </a:p>
          <a:p>
            <a:pPr algn="just"/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l-GR" sz="2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Προσυσκευασμένα</a:t>
            </a:r>
            <a:r>
              <a:rPr lang="el-GR" sz="2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ποτά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ετικέτα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 και ο </a:t>
            </a:r>
            <a:r>
              <a:rPr lang="el-G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όγκος</a:t>
            </a: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περιεχομένου  σε</a:t>
            </a:r>
            <a:r>
              <a:rPr lang="el-G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ml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685800" y="260648"/>
            <a:ext cx="7918648" cy="1080120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Κανόνες Δ.Ι.Ε.Π.Π.Υ.</a:t>
            </a:r>
          </a:p>
          <a:p>
            <a:pPr algn="ctr"/>
            <a:r>
              <a:rPr lang="el-GR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Τιμοκατάλογοι επιχειρήσεων εστίασης </a:t>
            </a:r>
          </a:p>
          <a:p>
            <a:pPr algn="ctr"/>
            <a:r>
              <a:rPr lang="el-GR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l-GR" sz="2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αρ</a:t>
            </a:r>
            <a:r>
              <a:rPr lang="el-GR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70, 71)</a:t>
            </a:r>
            <a:endParaRPr lang="el-GR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080119"/>
          </a:xfrm>
        </p:spPr>
        <p:txBody>
          <a:bodyPr/>
          <a:lstStyle/>
          <a:p>
            <a:r>
              <a:rPr lang="el-GR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0" y="1412776"/>
            <a:ext cx="9144000" cy="3600400"/>
          </a:xfrm>
        </p:spPr>
        <p:txBody>
          <a:bodyPr>
            <a:normAutofit/>
          </a:bodyPr>
          <a:lstStyle/>
          <a:p>
            <a:pPr algn="ctr"/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ΧΡΗΣΗ ΕΦΑΡΜΟΓΩΝ ΨΗΦΙΑΚΟΥ ΤΙΜΟΚΑΤΑΛΟΓΟΥ</a:t>
            </a:r>
            <a:r>
              <a:rPr lang="el-GR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QR CODE APP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685800" y="260648"/>
            <a:ext cx="7918648" cy="79208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Κανόνες Δ.Ι.Ε.Π.Π.Υ. </a:t>
            </a:r>
          </a:p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Τιμοκατάλογοι επιχειρήσεων εστίασης</a:t>
            </a:r>
            <a:endParaRPr lang="el-GR" sz="2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466" y="2924944"/>
            <a:ext cx="4638573" cy="3190055"/>
          </a:xfrm>
          <a:prstGeom prst="rect">
            <a:avLst/>
          </a:prstGeom>
        </p:spPr>
      </p:pic>
      <p:grpSp>
        <p:nvGrpSpPr>
          <p:cNvPr id="8" name="Ομάδα 7"/>
          <p:cNvGrpSpPr/>
          <p:nvPr/>
        </p:nvGrpSpPr>
        <p:grpSpPr>
          <a:xfrm>
            <a:off x="5148064" y="2636912"/>
            <a:ext cx="3668414" cy="3969224"/>
            <a:chOff x="5148064" y="2636912"/>
            <a:chExt cx="3668414" cy="3969224"/>
          </a:xfrm>
        </p:grpSpPr>
        <p:pic>
          <p:nvPicPr>
            <p:cNvPr id="26626" name="Picture 2" descr="QR code menus – QR code menus for small restaurants, bars and cafes.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148064" y="2636912"/>
              <a:ext cx="3668414" cy="3969224"/>
            </a:xfrm>
            <a:prstGeom prst="rect">
              <a:avLst/>
            </a:prstGeom>
            <a:noFill/>
          </p:spPr>
        </p:pic>
        <p:sp>
          <p:nvSpPr>
            <p:cNvPr id="6" name="Ορθογώνιο 5"/>
            <p:cNvSpPr/>
            <p:nvPr/>
          </p:nvSpPr>
          <p:spPr>
            <a:xfrm>
              <a:off x="7236296" y="3429000"/>
              <a:ext cx="50405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5800" y="1412776"/>
            <a:ext cx="7772400" cy="3398535"/>
          </a:xfrm>
        </p:spPr>
        <p:txBody>
          <a:bodyPr>
            <a:normAutofit fontScale="92500"/>
          </a:bodyPr>
          <a:lstStyle/>
          <a:p>
            <a:pPr algn="ctr"/>
            <a:endParaRPr lang="el-G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Οι τιμοκατάλογοι σε κάθε μορφή πρέπει:</a:t>
            </a:r>
          </a:p>
          <a:p>
            <a:pPr algn="just"/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Να </a:t>
            </a:r>
            <a:r>
              <a:rPr lang="el-GR" sz="2800" b="1" u="sng" dirty="0" smtClean="0">
                <a:latin typeface="Times New Roman" pitchFamily="18" charset="0"/>
                <a:cs typeface="Times New Roman" pitchFamily="18" charset="0"/>
              </a:rPr>
              <a:t>καλύπτουν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τις απαιτήσεις του θεσμικού πλαισίου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Να </a:t>
            </a:r>
            <a:r>
              <a:rPr lang="el-GR" sz="2800" b="1" u="sng" dirty="0" smtClean="0">
                <a:latin typeface="Times New Roman" pitchFamily="18" charset="0"/>
                <a:cs typeface="Times New Roman" pitchFamily="18" charset="0"/>
              </a:rPr>
              <a:t>αξιολογούνται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ως η αποτύπωση της </a:t>
            </a:r>
            <a:r>
              <a:rPr lang="el-GR" sz="2800" b="1" u="sng" dirty="0" smtClean="0">
                <a:latin typeface="Times New Roman" pitchFamily="18" charset="0"/>
                <a:cs typeface="Times New Roman" pitchFamily="18" charset="0"/>
              </a:rPr>
              <a:t>εμπορικής πρακτικής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του κατ/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τος.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l-GR" dirty="0"/>
          </a:p>
        </p:txBody>
      </p:sp>
      <p:sp>
        <p:nvSpPr>
          <p:cNvPr id="6" name="Ορθογώνιο 5"/>
          <p:cNvSpPr/>
          <p:nvPr/>
        </p:nvSpPr>
        <p:spPr>
          <a:xfrm>
            <a:off x="685800" y="260648"/>
            <a:ext cx="7918648" cy="79208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Κανόνες Δ.Ι.Ε.Π.Π.Υ. </a:t>
            </a:r>
          </a:p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Τιμοκατάλογοι επιχειρήσεων εστίασης</a:t>
            </a:r>
            <a:endParaRPr lang="el-GR" sz="2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12884</TotalTime>
  <Words>208</Words>
  <Application>Microsoft Office PowerPoint</Application>
  <PresentationFormat>Προβολή στην οθόνη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6" baseType="lpstr">
      <vt:lpstr>Arial</vt:lpstr>
      <vt:lpstr>Calibri</vt:lpstr>
      <vt:lpstr>Lucida Sans Unicode</vt:lpstr>
      <vt:lpstr>Tahoma</vt:lpstr>
      <vt:lpstr>Times New Roman</vt:lpstr>
      <vt:lpstr>Verdana</vt:lpstr>
      <vt:lpstr>Wingdings 2</vt:lpstr>
      <vt:lpstr>Wingdings 3</vt:lpstr>
      <vt:lpstr>Συγκέντρωση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  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Dimitris</dc:creator>
  <cp:lastModifiedBy>Δημήτριος Αντωναράκος</cp:lastModifiedBy>
  <cp:revision>128</cp:revision>
  <dcterms:created xsi:type="dcterms:W3CDTF">2022-09-25T08:42:22Z</dcterms:created>
  <dcterms:modified xsi:type="dcterms:W3CDTF">2023-11-08T14:01:19Z</dcterms:modified>
</cp:coreProperties>
</file>