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96" r:id="rId2"/>
    <p:sldId id="278" r:id="rId3"/>
    <p:sldId id="279" r:id="rId4"/>
    <p:sldId id="280" r:id="rId5"/>
    <p:sldId id="298" r:id="rId6"/>
    <p:sldId id="301" r:id="rId7"/>
    <p:sldId id="305" r:id="rId8"/>
    <p:sldId id="306" r:id="rId9"/>
    <p:sldId id="300" r:id="rId10"/>
    <p:sldId id="304" r:id="rId11"/>
    <p:sldId id="423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55" autoAdjust="0"/>
    <p:restoredTop sz="94624" autoAdjust="0"/>
  </p:normalViewPr>
  <p:slideViewPr>
    <p:cSldViewPr>
      <p:cViewPr varScale="1">
        <p:scale>
          <a:sx n="105" d="100"/>
          <a:sy n="105" d="100"/>
        </p:scale>
        <p:origin x="1542" y="114"/>
      </p:cViewPr>
      <p:guideLst/>
    </p:cSldViewPr>
  </p:slideViewPr>
  <p:outlineViewPr>
    <p:cViewPr>
      <p:scale>
        <a:sx n="33" d="100"/>
        <a:sy n="33" d="100"/>
      </p:scale>
      <p:origin x="18" y="122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4C089-E4D1-4CF4-B35C-641F1E329162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29937-F4A2-4E4B-8149-EFB688B39BC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3190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12B39A-BDA7-40D5-A623-E0A2B44032F1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12B39A-BDA7-40D5-A623-E0A2B44032F1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του τίτλου</a:t>
            </a:r>
            <a:endParaRPr kumimoji="0" lang="en-US" dirty="0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των στυλ του υποδείγματος</a:t>
            </a:r>
          </a:p>
          <a:p>
            <a:pPr lvl="1" eaLnBrk="1" latinLnBrk="0" hangingPunct="1"/>
            <a:r>
              <a:rPr kumimoji="0" lang="el-GR" dirty="0" smtClean="0"/>
              <a:t>Δεύτερου επιπέδου</a:t>
            </a:r>
          </a:p>
          <a:p>
            <a:pPr lvl="2" eaLnBrk="1" latinLnBrk="0" hangingPunct="1"/>
            <a:r>
              <a:rPr kumimoji="0" lang="el-GR" dirty="0" smtClean="0"/>
              <a:t>Τρίτου επιπέδου</a:t>
            </a:r>
          </a:p>
          <a:p>
            <a:pPr lvl="3" eaLnBrk="1" latinLnBrk="0" hangingPunct="1"/>
            <a:r>
              <a:rPr kumimoji="0" lang="el-GR" dirty="0" smtClean="0"/>
              <a:t>Τέταρτου επιπέδου</a:t>
            </a:r>
          </a:p>
          <a:p>
            <a:pPr lvl="4" eaLnBrk="1" latinLnBrk="0" hangingPunct="1"/>
            <a:r>
              <a:rPr kumimoji="0" lang="el-GR" dirty="0" smtClean="0"/>
              <a:t>Πέμπτου επιπέδου</a:t>
            </a:r>
            <a:endParaRPr kumimoji="0" lang="en-US" dirty="0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112B39A-BDA7-40D5-A623-E0A2B44032F1}" type="datetimeFigureOut">
              <a:rPr lang="el-GR" smtClean="0"/>
              <a:pPr/>
              <a:t>26/4/2023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412776"/>
            <a:ext cx="7772400" cy="3398535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1028" name="Picture 4" descr="ΒΑΡΒΑΚΕΙΟΣ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1" y="476672"/>
            <a:ext cx="7802880" cy="4464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Ορθογώνιο 4"/>
          <p:cNvSpPr/>
          <p:nvPr/>
        </p:nvSpPr>
        <p:spPr>
          <a:xfrm>
            <a:off x="611560" y="5733256"/>
            <a:ext cx="7787639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Θεσμικό πλαίσιο υπαίθριου εμπορίου</a:t>
            </a:r>
            <a:endParaRPr lang="el-GR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755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772400" cy="3528392"/>
          </a:xfrm>
        </p:spPr>
        <p:txBody>
          <a:bodyPr>
            <a:normAutofit/>
          </a:bodyPr>
          <a:lstStyle/>
          <a:p>
            <a:pPr algn="ctr"/>
            <a:endParaRPr lang="el-GR" sz="1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Απόφαση </a:t>
            </a:r>
          </a:p>
          <a:p>
            <a:pPr algn="ctr"/>
            <a:r>
              <a:rPr lang="el-GR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Υπουργού Ανάπτυξης και Επενδύσεων</a:t>
            </a:r>
          </a:p>
          <a:p>
            <a:pPr algn="ctr"/>
            <a:r>
              <a:rPr lang="el-GR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61408/2022 </a:t>
            </a:r>
          </a:p>
          <a:p>
            <a:pPr algn="ctr"/>
            <a:endParaRPr lang="el-GR" sz="1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«Όροι και προϋποθέσεις έκδοσης και στοιχεία της βεβαίωσης δραστηριοποίησης ετήσιας διάρκειας, για τη συμμετοχή πωλητών σε βραχυχρόνιες αγορές. </a:t>
            </a:r>
            <a:r>
              <a:rPr lang="el-GR" sz="1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Τροποποίηση </a:t>
            </a:r>
            <a:r>
              <a:rPr lang="el-GR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της 21049/25-02-2022 (Β' 981) απόφασης του Υπουργού Ανάπτυξης και Επενδύσεων» </a:t>
            </a:r>
          </a:p>
          <a:p>
            <a:pPr algn="ctr"/>
            <a:r>
              <a:rPr lang="el-GR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(Β΄ 3132/ /20-6-2022).</a:t>
            </a:r>
            <a:endParaRPr lang="el-GR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685800" y="260648"/>
            <a:ext cx="7772400" cy="9361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Θεσμικό πλαίσιο υπαίθριου εμπορίου (Ι</a:t>
            </a:r>
            <a:r>
              <a:rPr 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772400" cy="3528392"/>
          </a:xfrm>
        </p:spPr>
        <p:txBody>
          <a:bodyPr>
            <a:normAutofit/>
          </a:bodyPr>
          <a:lstStyle/>
          <a:p>
            <a:pPr algn="ctr"/>
            <a:endParaRPr lang="el-GR" sz="1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Απόφαση </a:t>
            </a:r>
          </a:p>
          <a:p>
            <a:pPr algn="ctr"/>
            <a:r>
              <a:rPr lang="el-GR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Υπουργού Ανάπτυξης και Επενδύσεων</a:t>
            </a:r>
          </a:p>
          <a:p>
            <a:pPr algn="ctr"/>
            <a:r>
              <a:rPr lang="el-GR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14883/16-2-2023 </a:t>
            </a:r>
          </a:p>
          <a:p>
            <a:pPr algn="ctr"/>
            <a:endParaRPr lang="el-GR" sz="1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 Δικαιολογητικά χορήγησης, μεταβίβασης, ανανέωσης άδειας παραγωγού &amp;  επαγγελματία υπαίθριου εμπορίου . </a:t>
            </a:r>
            <a:endParaRPr lang="en-US" sz="1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1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Τροποποίηση </a:t>
            </a:r>
            <a:r>
              <a:rPr lang="el-GR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της 55332/27-05-2022 απόφασης του Υπουργού Ανάπτυξης και Επενδύσεων» </a:t>
            </a:r>
          </a:p>
          <a:p>
            <a:pPr algn="ctr"/>
            <a:r>
              <a:rPr lang="el-GR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(Β΄ 2660).</a:t>
            </a:r>
            <a:endParaRPr lang="el-GR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685800" y="260648"/>
            <a:ext cx="7772400" cy="9361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Θεσμικό πλαίσιο υπαίθριου εμπορίου (</a:t>
            </a:r>
            <a:r>
              <a:rPr lang="en-US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412776"/>
            <a:ext cx="7772400" cy="36004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l-GR" sz="2600" b="1" dirty="0">
                <a:solidFill>
                  <a:srgbClr val="66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ΝΟΜΟΣ ΥΠ’ ΑΡΙΘΜ. 4849 </a:t>
            </a:r>
            <a:endParaRPr lang="el-GR" sz="2600" b="1" dirty="0" smtClean="0">
              <a:solidFill>
                <a:srgbClr val="6666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el-GR" sz="2600" b="1" dirty="0" smtClean="0">
                <a:solidFill>
                  <a:srgbClr val="66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(ΦΕΚ </a:t>
            </a:r>
            <a:r>
              <a:rPr lang="el-GR" sz="2600" b="1" dirty="0" smtClean="0">
                <a:solidFill>
                  <a:srgbClr val="66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Α΄ </a:t>
            </a:r>
            <a:r>
              <a:rPr lang="el-GR" sz="2600" b="1" dirty="0" smtClean="0">
                <a:solidFill>
                  <a:srgbClr val="66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207/5.11.2021)</a:t>
            </a:r>
            <a:endParaRPr lang="en-US" sz="2600" b="1" dirty="0" smtClean="0">
              <a:solidFill>
                <a:srgbClr val="6666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l-GR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«Αναμόρφωση </a:t>
            </a:r>
            <a:r>
              <a:rPr lang="el-GR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και εκσυγχρονισμός του ρυθμιστικού πλαισίου οργάνωσης και λειτουργίας του υπαίθριου εμπορίου, ρυθμίσεις για την άσκηση ψυχαγωγικών δραστηριοτήτων και την </a:t>
            </a:r>
            <a:r>
              <a:rPr lang="el-GR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απλούστευση </a:t>
            </a:r>
            <a:r>
              <a:rPr lang="el-GR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πλαισίου δραστηριοτήτων στην εκπαίδευση, βελτιώσεις στην επιμελητηριακή νομοθεσία, άλλες διατάξεις του Υπουργείου Ανάπτυξης και Επενδύσεων και λοιπές επείγουσες </a:t>
            </a:r>
            <a:r>
              <a:rPr lang="el-GR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διατάξεις»</a:t>
            </a:r>
            <a:endParaRPr lang="el-GR" sz="2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685800" y="260648"/>
            <a:ext cx="7772400" cy="9361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Θεσμικό πλαίσιο υπαίθριου εμπορίου (Ι)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64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484784"/>
            <a:ext cx="7772400" cy="345638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l-GR" sz="2200" b="1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Κατάργηση</a:t>
            </a:r>
            <a:r>
              <a:rPr lang="el-GR" sz="2200" b="1" u="sng" dirty="0" smtClean="0">
                <a:solidFill>
                  <a:srgbClr val="66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/>
            <a:r>
              <a:rPr lang="el-GR" sz="2200" b="1" dirty="0" smtClean="0">
                <a:solidFill>
                  <a:srgbClr val="66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του</a:t>
            </a:r>
            <a:endParaRPr lang="el-GR" sz="2200" b="1" dirty="0">
              <a:solidFill>
                <a:srgbClr val="6666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2200" b="1" dirty="0" smtClean="0">
                <a:solidFill>
                  <a:srgbClr val="66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NOMOΥ </a:t>
            </a:r>
            <a:r>
              <a:rPr lang="el-GR" sz="2200" b="1" dirty="0">
                <a:solidFill>
                  <a:srgbClr val="66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ΥΠ’ ΑΡΙΘΜ. </a:t>
            </a:r>
            <a:r>
              <a:rPr lang="el-GR" sz="2200" b="1" dirty="0" smtClean="0">
                <a:solidFill>
                  <a:srgbClr val="66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4497 </a:t>
            </a:r>
          </a:p>
          <a:p>
            <a:pPr algn="ctr">
              <a:spcAft>
                <a:spcPts val="600"/>
              </a:spcAft>
            </a:pPr>
            <a:r>
              <a:rPr lang="el-GR" sz="2200" b="1" dirty="0" smtClean="0">
                <a:solidFill>
                  <a:srgbClr val="66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(ΦΕΚ </a:t>
            </a:r>
            <a:r>
              <a:rPr lang="el-GR" sz="2200" b="1" dirty="0">
                <a:solidFill>
                  <a:srgbClr val="66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l-GR" sz="2200" b="1" dirty="0" smtClean="0">
                <a:solidFill>
                  <a:srgbClr val="66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Α΄ </a:t>
            </a:r>
            <a:r>
              <a:rPr lang="el-GR" sz="2200" b="1" dirty="0" smtClean="0">
                <a:solidFill>
                  <a:srgbClr val="66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171/13.11.2017)</a:t>
            </a:r>
            <a:endParaRPr lang="el-GR" sz="2200" b="1" dirty="0" smtClean="0">
              <a:solidFill>
                <a:srgbClr val="6666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«Άσκηση </a:t>
            </a:r>
            <a:r>
              <a:rPr lang="el-G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υπαίθριων εμπορικών δραστηριοτήτων, εκσυγχρονισμός της επιμελητηριακής νομοθεσίας </a:t>
            </a:r>
            <a:endParaRPr lang="el-GR" sz="2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και άλλες διατάξεις»</a:t>
            </a:r>
            <a:endParaRPr lang="el-GR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685800" y="260648"/>
            <a:ext cx="7772400" cy="9361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Θεσμικό πλαίσιο υπαίθριου εμπορίου (ΙΙ)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161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772400" cy="3528392"/>
          </a:xfrm>
        </p:spPr>
        <p:txBody>
          <a:bodyPr>
            <a:normAutofit/>
          </a:bodyPr>
          <a:lstStyle/>
          <a:p>
            <a:pPr algn="ctr"/>
            <a:endParaRPr lang="el-G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l-G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l-G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ΚΑΤ’ ΕΞΟΥΣΙΟΔΟΤΗΣΗ ΤΟΥ ΝΟΜΟΥ </a:t>
            </a:r>
            <a:endParaRPr lang="el-GR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ΥΠΟΥΡΓΙΚΕΣ </a:t>
            </a:r>
            <a:r>
              <a:rPr lang="el-G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(ΥΑ) </a:t>
            </a:r>
            <a:r>
              <a:rPr lang="el-G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ΚΑΙ </a:t>
            </a:r>
          </a:p>
          <a:p>
            <a:pPr algn="ctr"/>
            <a:r>
              <a:rPr lang="el-G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ΚΟΙΝΕΣ </a:t>
            </a:r>
            <a:r>
              <a:rPr lang="el-G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ΥΠΟΥΡΓΙΚΕΣ ΑΠΟΦΑΣΕΙΣ (ΚΥΑ)</a:t>
            </a:r>
          </a:p>
          <a:p>
            <a:pPr algn="just"/>
            <a:endParaRPr lang="el-G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685800" y="260648"/>
            <a:ext cx="7772400" cy="9361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Θεσμικό πλαίσιο υπαίθριου εμπορίου (ΙΙΙ)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772400" cy="3528392"/>
          </a:xfrm>
        </p:spPr>
        <p:txBody>
          <a:bodyPr>
            <a:normAutofit/>
          </a:bodyPr>
          <a:lstStyle/>
          <a:p>
            <a:pPr algn="ctr"/>
            <a:endParaRPr lang="el-G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Κοινή Υπουργική Απόφαση </a:t>
            </a:r>
          </a:p>
          <a:p>
            <a:pPr algn="ctr"/>
            <a:r>
              <a:rPr lang="el-G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18982/2022 </a:t>
            </a:r>
          </a:p>
          <a:p>
            <a:pPr algn="ctr"/>
            <a:endParaRPr lang="el-GR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«Είδη πώλησης για τους παραγωγούς και τους επαγγελματίες πωλητές υπαίθριου εμπορίου.»</a:t>
            </a:r>
          </a:p>
          <a:p>
            <a:pPr algn="ctr"/>
            <a:r>
              <a:rPr lang="el-G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(Β΄ 925/1-3-2022).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685800" y="260648"/>
            <a:ext cx="7772400" cy="9361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Θεσμικό πλαίσιο υπαίθριου εμπορίου (Ι</a:t>
            </a:r>
            <a:r>
              <a:rPr lang="en-US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772400" cy="3528392"/>
          </a:xfrm>
        </p:spPr>
        <p:txBody>
          <a:bodyPr>
            <a:normAutofit lnSpcReduction="10000"/>
          </a:bodyPr>
          <a:lstStyle/>
          <a:p>
            <a:pPr algn="ctr"/>
            <a:endParaRPr lang="el-GR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Απόφαση </a:t>
            </a:r>
          </a:p>
          <a:p>
            <a:pPr algn="ctr"/>
            <a:r>
              <a:rPr lang="el-G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Υπουργού Ανάπτυξης και Επενδύσεων </a:t>
            </a:r>
          </a:p>
          <a:p>
            <a:pPr algn="ctr"/>
            <a:r>
              <a:rPr lang="el-G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16469/2022 </a:t>
            </a:r>
          </a:p>
          <a:p>
            <a:pPr algn="ctr"/>
            <a:endParaRPr lang="el-GR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«Ειδικότεροι όροι λειτουργίας των βραχυχρόνιων αγορών και είδη προϊόντων και υπηρεσιών που διατίθενται ή παρέχονται σε αυτές» </a:t>
            </a:r>
          </a:p>
          <a:p>
            <a:pPr algn="ctr"/>
            <a:r>
              <a:rPr lang="el-G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(Β΄ 879/25-2-2022).</a:t>
            </a:r>
            <a:endParaRPr lang="el-GR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685800" y="260648"/>
            <a:ext cx="7772400" cy="9361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Θεσμικό πλαίσιο υπαίθριου εμπορίου (</a:t>
            </a:r>
            <a:r>
              <a:rPr lang="en-US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772400" cy="3528392"/>
          </a:xfrm>
        </p:spPr>
        <p:txBody>
          <a:bodyPr>
            <a:normAutofit fontScale="92500" lnSpcReduction="10000"/>
          </a:bodyPr>
          <a:lstStyle/>
          <a:p>
            <a:pPr algn="ctr"/>
            <a:endParaRPr lang="el-GR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Απόφαση </a:t>
            </a:r>
          </a:p>
          <a:p>
            <a:pPr algn="ctr"/>
            <a:r>
              <a:rPr lang="el-G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Υπουργού Ανάπτυξης και Επενδύσεων</a:t>
            </a:r>
          </a:p>
          <a:p>
            <a:pPr algn="ctr"/>
            <a:r>
              <a:rPr lang="el-G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21057/2022 </a:t>
            </a:r>
          </a:p>
          <a:p>
            <a:pPr algn="ctr"/>
            <a:endParaRPr lang="el-GR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«Στοιχεία της άδειας χορήγησης θέσης και δικαιώματος δραστηριοποίησης στο πλανόδιο εμπόριο παραγωγού και επαγγελματία πωλητή υπαίθριου εμπορίου» </a:t>
            </a:r>
          </a:p>
          <a:p>
            <a:pPr algn="ctr"/>
            <a:r>
              <a:rPr lang="el-G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(Β΄ 981/3-3-2022).</a:t>
            </a:r>
          </a:p>
          <a:p>
            <a:pPr algn="just"/>
            <a:endParaRPr lang="el-GR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685800" y="260648"/>
            <a:ext cx="7772400" cy="9361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Θεσμικό πλαίσιο υπαίθριου εμπορίου (</a:t>
            </a:r>
            <a:r>
              <a:rPr lang="en-US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Ι)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772400" cy="3528392"/>
          </a:xfrm>
        </p:spPr>
        <p:txBody>
          <a:bodyPr>
            <a:normAutofit fontScale="92500"/>
          </a:bodyPr>
          <a:lstStyle/>
          <a:p>
            <a:pPr algn="ctr"/>
            <a:endParaRPr lang="el-GR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Απόφαση </a:t>
            </a:r>
          </a:p>
          <a:p>
            <a:pPr algn="ctr"/>
            <a:r>
              <a:rPr lang="el-G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Υπουργού Ανάπτυξης και Επενδύσεων </a:t>
            </a:r>
          </a:p>
          <a:p>
            <a:pPr algn="ctr"/>
            <a:r>
              <a:rPr lang="el-G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21049/2022 </a:t>
            </a:r>
          </a:p>
          <a:p>
            <a:pPr algn="ctr"/>
            <a:endParaRPr lang="el-GR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«Όροι και προϋποθέσεις έκδοσης και στοιχεία της βεβαίωσης δραστηριοποίησης ετήσιας διάρκειας, για τη συμμετοχή πωλητών σε βραχυχρόνιες αγορές.»</a:t>
            </a:r>
          </a:p>
          <a:p>
            <a:pPr algn="ctr"/>
            <a:r>
              <a:rPr lang="el-G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(Β΄981/3-3-2022).</a:t>
            </a:r>
          </a:p>
          <a:p>
            <a:pPr algn="just"/>
            <a:endParaRPr lang="el-GR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685800" y="260648"/>
            <a:ext cx="7772400" cy="9361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Θεσμικό πλαίσιο υπαίθριου εμπορίου (</a:t>
            </a:r>
            <a:r>
              <a:rPr 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ΙΙ)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772400" cy="3528392"/>
          </a:xfrm>
        </p:spPr>
        <p:txBody>
          <a:bodyPr>
            <a:normAutofit/>
          </a:bodyPr>
          <a:lstStyle/>
          <a:p>
            <a:pPr algn="ctr"/>
            <a:endParaRPr lang="el-GR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Απόφαση </a:t>
            </a:r>
          </a:p>
          <a:p>
            <a:pPr algn="ctr"/>
            <a:r>
              <a:rPr lang="el-G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Υπουργού Ανάπτυξης και Επενδύσεων</a:t>
            </a:r>
          </a:p>
          <a:p>
            <a:pPr algn="ctr"/>
            <a:r>
              <a:rPr lang="el-G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21030/2022 </a:t>
            </a:r>
          </a:p>
          <a:p>
            <a:pPr algn="ctr"/>
            <a:endParaRPr lang="el-GR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«Στοιχεία της άδειας χορήγησης θέσης δραστηριοποίησης χειροτέχνη - καλλιτέχνη.»</a:t>
            </a:r>
          </a:p>
          <a:p>
            <a:pPr algn="ctr"/>
            <a:r>
              <a:rPr lang="el-G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(Β΄982/3-3-2022).</a:t>
            </a:r>
          </a:p>
          <a:p>
            <a:pPr algn="just"/>
            <a:endParaRPr lang="el-GR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685800" y="260648"/>
            <a:ext cx="7772400" cy="9361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Θεσμικό πλαίσιο υπαίθριου εμπορίου (</a:t>
            </a:r>
            <a:r>
              <a:rPr lang="en-US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ΙΙΙ)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12842</TotalTime>
  <Words>390</Words>
  <Application>Microsoft Office PowerPoint</Application>
  <PresentationFormat>Προβολή στην οθόνη (4:3)</PresentationFormat>
  <Paragraphs>75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9" baseType="lpstr">
      <vt:lpstr>Calibri</vt:lpstr>
      <vt:lpstr>Lucida Sans Unicode</vt:lpstr>
      <vt:lpstr>Tahoma</vt:lpstr>
      <vt:lpstr>Times New Roman</vt:lpstr>
      <vt:lpstr>Verdana</vt:lpstr>
      <vt:lpstr>Wingdings 2</vt:lpstr>
      <vt:lpstr>Wingdings 3</vt:lpstr>
      <vt:lpstr>Συγκέντρωση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Dimitris</dc:creator>
  <cp:lastModifiedBy>Αναστασία Καλογεροπούλου</cp:lastModifiedBy>
  <cp:revision>117</cp:revision>
  <dcterms:created xsi:type="dcterms:W3CDTF">2022-09-25T08:42:22Z</dcterms:created>
  <dcterms:modified xsi:type="dcterms:W3CDTF">2023-04-26T06:58:08Z</dcterms:modified>
</cp:coreProperties>
</file>