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4"/>
  </p:notesMasterIdLst>
  <p:sldIdLst>
    <p:sldId id="307" r:id="rId2"/>
    <p:sldId id="308" r:id="rId3"/>
    <p:sldId id="310" r:id="rId4"/>
    <p:sldId id="311" r:id="rId5"/>
    <p:sldId id="313" r:id="rId6"/>
    <p:sldId id="314" r:id="rId7"/>
    <p:sldId id="315" r:id="rId8"/>
    <p:sldId id="396" r:id="rId9"/>
    <p:sldId id="397" r:id="rId10"/>
    <p:sldId id="398" r:id="rId11"/>
    <p:sldId id="416" r:id="rId12"/>
    <p:sldId id="399" r:id="rId13"/>
    <p:sldId id="401" r:id="rId14"/>
    <p:sldId id="402" r:id="rId15"/>
    <p:sldId id="403" r:id="rId16"/>
    <p:sldId id="400" r:id="rId17"/>
    <p:sldId id="404" r:id="rId18"/>
    <p:sldId id="405" r:id="rId19"/>
    <p:sldId id="406" r:id="rId20"/>
    <p:sldId id="317" r:id="rId21"/>
    <p:sldId id="318" r:id="rId22"/>
    <p:sldId id="407" r:id="rId23"/>
    <p:sldId id="408" r:id="rId24"/>
    <p:sldId id="409" r:id="rId25"/>
    <p:sldId id="410" r:id="rId26"/>
    <p:sldId id="411" r:id="rId27"/>
    <p:sldId id="412" r:id="rId28"/>
    <p:sldId id="413" r:id="rId29"/>
    <p:sldId id="420" r:id="rId30"/>
    <p:sldId id="421" r:id="rId31"/>
    <p:sldId id="422" r:id="rId32"/>
    <p:sldId id="414" r:id="rId3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55" autoAdjust="0"/>
    <p:restoredTop sz="94624" autoAdjust="0"/>
  </p:normalViewPr>
  <p:slideViewPr>
    <p:cSldViewPr>
      <p:cViewPr varScale="1">
        <p:scale>
          <a:sx n="105" d="100"/>
          <a:sy n="105" d="100"/>
        </p:scale>
        <p:origin x="1542" y="114"/>
      </p:cViewPr>
      <p:guideLst/>
    </p:cSldViewPr>
  </p:slideViewPr>
  <p:outlineViewPr>
    <p:cViewPr>
      <p:scale>
        <a:sx n="33" d="100"/>
        <a:sy n="33" d="100"/>
      </p:scale>
      <p:origin x="18" y="122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4C089-E4D1-4CF4-B35C-641F1E329162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29937-F4A2-4E4B-8149-EFB688B39BC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319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29937-F4A2-4E4B-8149-EFB688B39BCE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6529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του τίτλου</a:t>
            </a:r>
            <a:endParaRPr kumimoji="0" lang="en-US" dirty="0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  <a:p>
            <a:pPr lvl="1" eaLnBrk="1" latinLnBrk="0" hangingPunct="1"/>
            <a:r>
              <a:rPr kumimoji="0" lang="el-GR" dirty="0" smtClean="0"/>
              <a:t>Δεύτερου επιπέδου</a:t>
            </a:r>
          </a:p>
          <a:p>
            <a:pPr lvl="2" eaLnBrk="1" latinLnBrk="0" hangingPunct="1"/>
            <a:r>
              <a:rPr kumimoji="0" lang="el-GR" dirty="0" smtClean="0"/>
              <a:t>Τρίτου επιπέδου</a:t>
            </a:r>
          </a:p>
          <a:p>
            <a:pPr lvl="3" eaLnBrk="1" latinLnBrk="0" hangingPunct="1"/>
            <a:r>
              <a:rPr kumimoji="0" lang="el-GR" dirty="0" smtClean="0"/>
              <a:t>Τέταρτου επιπέδου</a:t>
            </a:r>
          </a:p>
          <a:p>
            <a:pPr lvl="4" eaLnBrk="1" latinLnBrk="0" hangingPunct="1"/>
            <a:r>
              <a:rPr kumimoji="0" lang="el-GR" dirty="0" smtClean="0"/>
              <a:t>Πέμπτου επιπέδου</a:t>
            </a:r>
            <a:endParaRPr kumimoji="0" lang="en-US" dirty="0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2530624" cy="4378491"/>
          </a:xfrm>
        </p:spPr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10" name="9 - Δεξιό βέλος"/>
          <p:cNvSpPr/>
          <p:nvPr/>
        </p:nvSpPr>
        <p:spPr>
          <a:xfrm>
            <a:off x="3347864" y="3284984"/>
            <a:ext cx="1152128" cy="916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Στρογγυλεμένο ορθογώνιο"/>
          <p:cNvSpPr/>
          <p:nvPr/>
        </p:nvSpPr>
        <p:spPr>
          <a:xfrm>
            <a:off x="4644008" y="4941168"/>
            <a:ext cx="403244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Πλανόδιο εμπόριο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16 - Στρογγυλεμένο ορθογώνιο"/>
          <p:cNvSpPr/>
          <p:nvPr/>
        </p:nvSpPr>
        <p:spPr>
          <a:xfrm>
            <a:off x="4644008" y="1556792"/>
            <a:ext cx="4032448" cy="986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Οργανωμένες υπαίθριες αγορές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17 - Στρογγυλεμένο ορθογώνιο"/>
          <p:cNvSpPr/>
          <p:nvPr/>
        </p:nvSpPr>
        <p:spPr>
          <a:xfrm>
            <a:off x="4644008" y="3212976"/>
            <a:ext cx="403244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Στάσιμο εμπόριο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18 - Έλλειψη"/>
          <p:cNvSpPr/>
          <p:nvPr/>
        </p:nvSpPr>
        <p:spPr>
          <a:xfrm>
            <a:off x="323528" y="2060848"/>
            <a:ext cx="2880320" cy="3384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l-GR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Μορφές </a:t>
            </a:r>
          </a:p>
          <a:p>
            <a:pPr algn="ctr">
              <a:buNone/>
            </a:pPr>
            <a:r>
              <a:rPr lang="el-GR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άσκησης </a:t>
            </a:r>
          </a:p>
          <a:p>
            <a:pPr algn="ctr">
              <a:buNone/>
            </a:pPr>
            <a:r>
              <a:rPr lang="el-GR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υπαίθριου </a:t>
            </a:r>
          </a:p>
          <a:p>
            <a:pPr algn="ctr">
              <a:buNone/>
            </a:pPr>
            <a:r>
              <a:rPr lang="el-GR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εμπορίου</a:t>
            </a:r>
            <a:endParaRPr lang="el-GR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Ορθογώνιο 10"/>
          <p:cNvSpPr/>
          <p:nvPr/>
        </p:nvSpPr>
        <p:spPr>
          <a:xfrm>
            <a:off x="685800" y="260648"/>
            <a:ext cx="7918648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Μορφές άσκησης υπαίθριου εμπορίου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2530624" cy="4378491"/>
          </a:xfrm>
        </p:spPr>
        <p:txBody>
          <a:bodyPr>
            <a:normAutofit/>
          </a:bodyPr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17" name="16 - Στρογγυλεμένο ορθογώνιο"/>
          <p:cNvSpPr/>
          <p:nvPr/>
        </p:nvSpPr>
        <p:spPr>
          <a:xfrm>
            <a:off x="395536" y="2420888"/>
            <a:ext cx="828092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ΦΥΣΙΚΑ ΚΑΙ ΝΟΜΙΚΑ ΠΡΟΣΩΠΑ 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2"/>
          </p:nvPr>
        </p:nvSpPr>
        <p:spPr>
          <a:xfrm>
            <a:off x="395536" y="3717032"/>
            <a:ext cx="8287072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ΥΠΑΙΘΡΙΑ ΔΡΑΣΤΗΡΙΟΠΟΙΗΣΗ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685800" y="260648"/>
            <a:ext cx="7918648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Άδεια πωλητή </a:t>
            </a:r>
            <a:r>
              <a:rPr lang="en-US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Street Food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2530624" cy="4378491"/>
          </a:xfrm>
        </p:spPr>
        <p:txBody>
          <a:bodyPr>
            <a:normAutofit/>
          </a:bodyPr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17" name="16 - Στρογγυλεμένο ορθογώνιο"/>
          <p:cNvSpPr/>
          <p:nvPr/>
        </p:nvSpPr>
        <p:spPr>
          <a:xfrm>
            <a:off x="395536" y="2420888"/>
            <a:ext cx="828092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Πιστοποιημένους Καλλιτέχνες / Χειροτέχνες  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2"/>
          </p:nvPr>
        </p:nvSpPr>
        <p:spPr>
          <a:xfrm>
            <a:off x="395536" y="3717032"/>
            <a:ext cx="8287072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Προσωποπαγής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685800" y="260648"/>
            <a:ext cx="7918648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Άδεια Χειροτέχνη - Καλλιτέχνη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Στρογγυλεμένο ορθογώνιο"/>
          <p:cNvSpPr/>
          <p:nvPr/>
        </p:nvSpPr>
        <p:spPr>
          <a:xfrm>
            <a:off x="467544" y="2708920"/>
            <a:ext cx="828092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/>
              <a:t> 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Σε αυτούς που δεν έχει χορηγηθεί άδεια πωλητή στο υπαίθριο εμπόριο.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685800" y="260648"/>
            <a:ext cx="7918648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Βεβαίωση δραστηριοποίησης </a:t>
            </a:r>
          </a:p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σε βραχυχρόνιες αγορές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Στρογγυλεμένο ορθογώνιο"/>
          <p:cNvSpPr/>
          <p:nvPr/>
        </p:nvSpPr>
        <p:spPr>
          <a:xfrm>
            <a:off x="467544" y="2204864"/>
            <a:ext cx="828092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Χορηγούνται μόνο σε πρόσωπα που κατέχουν την αντίστοιχη άδεια,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- Στρογγυλεμένο ορθογώνιο"/>
          <p:cNvSpPr/>
          <p:nvPr/>
        </p:nvSpPr>
        <p:spPr>
          <a:xfrm>
            <a:off x="539552" y="3717032"/>
            <a:ext cx="820891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Άδειες και θέσεις ταυτόχρονα μέσω συμμετοχής σε προκήρυξη διαγωνισμού της Αρμόδιας Αρχής</a:t>
            </a:r>
            <a:endParaRPr lang="el-G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685800" y="260648"/>
            <a:ext cx="7918648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Άδεια και </a:t>
            </a:r>
            <a:r>
              <a:rPr lang="el-GR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θέση δραστηριοποίησης </a:t>
            </a:r>
          </a:p>
          <a:p>
            <a:pPr algn="ctr"/>
            <a:r>
              <a:rPr lang="el-GR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Οργανωμένων </a:t>
            </a:r>
            <a:r>
              <a:rPr lang="el-GR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Υπαιθρίων</a:t>
            </a:r>
            <a:r>
              <a:rPr lang="el-GR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αγορών και 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Στάσιμου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Στρογγυλεμένο ορθογώνιο"/>
          <p:cNvSpPr/>
          <p:nvPr/>
        </p:nvSpPr>
        <p:spPr>
          <a:xfrm>
            <a:off x="395536" y="1628800"/>
            <a:ext cx="2592288" cy="4176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Χορήγηση νέων αδειών στο υπαίθριο εμπόριο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- Δεξιό βέλος"/>
          <p:cNvSpPr/>
          <p:nvPr/>
        </p:nvSpPr>
        <p:spPr>
          <a:xfrm>
            <a:off x="3131840" y="2060848"/>
            <a:ext cx="2664296" cy="3456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ΟΡΓΑΝΩΜΕΝΕΣ</a:t>
            </a:r>
          </a:p>
          <a:p>
            <a:pPr algn="ctr"/>
            <a:r>
              <a:rPr lang="el-GR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ΣΤΑΣΙΜΟ </a:t>
            </a:r>
          </a:p>
          <a:p>
            <a:pPr algn="ctr"/>
            <a:r>
              <a:rPr lang="el-GR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ΠΛΑΝΟΔΙΟ </a:t>
            </a:r>
            <a:endParaRPr lang="el-GR" b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- Στρογγυλεμένο ορθογώνιο"/>
          <p:cNvSpPr/>
          <p:nvPr/>
        </p:nvSpPr>
        <p:spPr>
          <a:xfrm>
            <a:off x="5868144" y="1772816"/>
            <a:ext cx="2664296" cy="4104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Έκδοσης προκήρυξης από την Αρμόδια Αρχή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685800" y="260648"/>
            <a:ext cx="7918648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Διαδικασία χορήγησης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Στρογγυλεμένο ορθογώνιο"/>
          <p:cNvSpPr/>
          <p:nvPr/>
        </p:nvSpPr>
        <p:spPr>
          <a:xfrm>
            <a:off x="395536" y="1628800"/>
            <a:ext cx="2592288" cy="4176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Υφιστάμενες άδειες στο υπαίθριο εμπόριο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- Δεξιό βέλος"/>
          <p:cNvSpPr/>
          <p:nvPr/>
        </p:nvSpPr>
        <p:spPr>
          <a:xfrm>
            <a:off x="3131840" y="2060848"/>
            <a:ext cx="2664296" cy="3456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ΟΡΓΑΝΩΜΕΝΕΣ</a:t>
            </a:r>
          </a:p>
          <a:p>
            <a:pPr algn="ctr"/>
            <a:r>
              <a:rPr lang="el-GR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ΣΤΑΣΙΜΟ </a:t>
            </a:r>
          </a:p>
          <a:p>
            <a:pPr algn="ctr"/>
            <a:r>
              <a:rPr lang="el-GR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ΠΛΑΝΟΔΙΟ </a:t>
            </a:r>
            <a:endParaRPr lang="el-GR" b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- Στρογγυλεμένο ορθογώνιο"/>
          <p:cNvSpPr/>
          <p:nvPr/>
        </p:nvSpPr>
        <p:spPr>
          <a:xfrm>
            <a:off x="5868144" y="1772816"/>
            <a:ext cx="2664296" cy="4104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Επιπλέον θέσεις – δικαιώματα</a:t>
            </a:r>
          </a:p>
          <a:p>
            <a:pPr algn="ct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Με έκδοσης προκήρυξης από την Αρμόδια Αρχή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685800" y="260648"/>
            <a:ext cx="7918648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Διαδικασία χορήγησης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2530624" cy="4378491"/>
          </a:xfrm>
        </p:spPr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10" name="9 - Δεξιό βέλος"/>
          <p:cNvSpPr/>
          <p:nvPr/>
        </p:nvSpPr>
        <p:spPr>
          <a:xfrm>
            <a:off x="3563888" y="3284984"/>
            <a:ext cx="936104" cy="916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Στρογγυλεμένο ορθογώνιο"/>
          <p:cNvSpPr/>
          <p:nvPr/>
        </p:nvSpPr>
        <p:spPr>
          <a:xfrm>
            <a:off x="4644008" y="3501008"/>
            <a:ext cx="403244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Πλανόδιο εμπόριο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16 - Στρογγυλεμένο ορθογώνιο"/>
          <p:cNvSpPr/>
          <p:nvPr/>
        </p:nvSpPr>
        <p:spPr>
          <a:xfrm>
            <a:off x="4644008" y="1556792"/>
            <a:ext cx="4032448" cy="986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Οργανωμένες υπαίθριες αγορές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17 - Στρογγυλεμένο ορθογώνιο"/>
          <p:cNvSpPr/>
          <p:nvPr/>
        </p:nvSpPr>
        <p:spPr>
          <a:xfrm>
            <a:off x="4644008" y="2636912"/>
            <a:ext cx="403244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Στάσιμο εμπόριο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18 - Έλλειψη"/>
          <p:cNvSpPr/>
          <p:nvPr/>
        </p:nvSpPr>
        <p:spPr>
          <a:xfrm>
            <a:off x="0" y="2060848"/>
            <a:ext cx="3491880" cy="3384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l-G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323528" y="2492896"/>
            <a:ext cx="2808312" cy="259228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ΠΡΟΚΗΡΥΞΗ ΣΥΜΦΩΝΑ ΜΕ ΑΡΘΡΟ 13</a:t>
            </a:r>
          </a:p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(ΟΠΣΑΑ)</a:t>
            </a:r>
          </a:p>
          <a:p>
            <a:pPr algn="ctr"/>
            <a:endParaRPr lang="el-GR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- Στρογγυλεμένο ορθογώνιο"/>
          <p:cNvSpPr/>
          <p:nvPr/>
        </p:nvSpPr>
        <p:spPr>
          <a:xfrm>
            <a:off x="4644008" y="4221088"/>
            <a:ext cx="403244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Street food</a:t>
            </a:r>
            <a:endParaRPr lang="el-GR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12 - Στρογγυλεμένο ορθογώνιο"/>
          <p:cNvSpPr/>
          <p:nvPr/>
        </p:nvSpPr>
        <p:spPr>
          <a:xfrm>
            <a:off x="4716016" y="4941168"/>
            <a:ext cx="3888432" cy="764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Χειροτέχνες </a:t>
            </a:r>
          </a:p>
        </p:txBody>
      </p:sp>
      <p:sp>
        <p:nvSpPr>
          <p:cNvPr id="14" name="13 - Στρογγυλεμένο ορθογώνιο"/>
          <p:cNvSpPr/>
          <p:nvPr/>
        </p:nvSpPr>
        <p:spPr>
          <a:xfrm>
            <a:off x="4716016" y="5805264"/>
            <a:ext cx="38884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Βραχυχρόνιες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685800" y="260648"/>
            <a:ext cx="7918648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Προκηρύξεις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2530624" cy="4378491"/>
          </a:xfrm>
        </p:spPr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10" name="9 - Δεξιό βέλος"/>
          <p:cNvSpPr/>
          <p:nvPr/>
        </p:nvSpPr>
        <p:spPr>
          <a:xfrm>
            <a:off x="3563888" y="3284984"/>
            <a:ext cx="936104" cy="916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Στρογγυλεμένο ορθογώνιο"/>
          <p:cNvSpPr/>
          <p:nvPr/>
        </p:nvSpPr>
        <p:spPr>
          <a:xfrm>
            <a:off x="4716016" y="4005064"/>
            <a:ext cx="396044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ΠΡΟΗΓΕΙΤΑΙ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ΠΡΟΚΗΡΥΞΗ ΓΙΑ 6ΗΜΕΡΟ</a:t>
            </a:r>
            <a:endParaRPr lang="el-G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16 - Στρογγυλεμένο ορθογώνιο"/>
          <p:cNvSpPr/>
          <p:nvPr/>
        </p:nvSpPr>
        <p:spPr>
          <a:xfrm>
            <a:off x="4788024" y="1556792"/>
            <a:ext cx="3888432" cy="986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ΜΙΑ Η΄ ΠΕΡΙΣΣΟΤΕΡΕΣ ΠΕ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17 - Στρογγυλεμένο ορθογώνιο"/>
          <p:cNvSpPr/>
          <p:nvPr/>
        </p:nvSpPr>
        <p:spPr>
          <a:xfrm>
            <a:off x="4788024" y="2924944"/>
            <a:ext cx="403244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ΜΕΡΙΜΝΑ ΓΙΑ 6ΗΜΕΡΗ ΕΠΑΓΓΕΛΜΑΤΙΩΝ 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18 - Έλλειψη"/>
          <p:cNvSpPr/>
          <p:nvPr/>
        </p:nvSpPr>
        <p:spPr>
          <a:xfrm>
            <a:off x="0" y="2060848"/>
            <a:ext cx="3491880" cy="3384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l-G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323528" y="2492896"/>
            <a:ext cx="2808312" cy="259228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ΠΡΟΚΗΡΥΞΗ ΛΑΪΚΩΝ ΑΓΟΡΩΝ</a:t>
            </a:r>
          </a:p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(ΟΠΣΑΑ)</a:t>
            </a:r>
          </a:p>
          <a:p>
            <a:pPr algn="ctr"/>
            <a:endParaRPr lang="el-GR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- Στρογγυλεμένο ορθογώνιο"/>
          <p:cNvSpPr/>
          <p:nvPr/>
        </p:nvSpPr>
        <p:spPr>
          <a:xfrm>
            <a:off x="4716016" y="5157192"/>
            <a:ext cx="403244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ΓΝΩΣΤΟΠΟΙΗΣΗ 2 ΦΟΡΕΣ/ΕΤΟΣ ΚΕΝΩΝ</a:t>
            </a:r>
          </a:p>
        </p:txBody>
      </p:sp>
      <p:sp>
        <p:nvSpPr>
          <p:cNvPr id="13" name="Ορθογώνιο 12"/>
          <p:cNvSpPr/>
          <p:nvPr/>
        </p:nvSpPr>
        <p:spPr>
          <a:xfrm>
            <a:off x="685800" y="260648"/>
            <a:ext cx="7918648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Προκηρύξεις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Στρογγυλεμένο ορθογώνιο"/>
          <p:cNvSpPr/>
          <p:nvPr/>
        </p:nvSpPr>
        <p:spPr>
          <a:xfrm>
            <a:off x="395536" y="1988840"/>
            <a:ext cx="828092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Κάθε νέος υποψήφιος έναν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μόνο τομέα </a:t>
            </a:r>
            <a:endParaRPr lang="el-G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υπαίθριου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εμπορίου</a:t>
            </a:r>
          </a:p>
        </p:txBody>
      </p:sp>
      <p:sp>
        <p:nvSpPr>
          <p:cNvPr id="5" name="4 - Στρογγυλεμένο ορθογώνιο"/>
          <p:cNvSpPr/>
          <p:nvPr/>
        </p:nvSpPr>
        <p:spPr>
          <a:xfrm>
            <a:off x="323528" y="3140968"/>
            <a:ext cx="849694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Υφιστάμενοι με Άδειες μόνο σε έναν τομέα υπαιθρίου </a:t>
            </a:r>
            <a:endParaRPr lang="el-G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- Στρογγυλεμένο ορθογώνιο"/>
          <p:cNvSpPr/>
          <p:nvPr/>
        </p:nvSpPr>
        <p:spPr>
          <a:xfrm>
            <a:off x="395536" y="4005064"/>
            <a:ext cx="8424936" cy="234888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u="sng" dirty="0" smtClean="0">
                <a:latin typeface="Times New Roman" pitchFamily="18" charset="0"/>
                <a:cs typeface="Times New Roman" pitchFamily="18" charset="0"/>
              </a:rPr>
              <a:t>Απαγορεύεται </a:t>
            </a:r>
          </a:p>
          <a:p>
            <a:pPr algn="just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Για ημέρα, κατά την οποία ο υποψήφιος ήδη δραστηριοποιείται σε άλλη θέση, εξαιρουμένων των βραχυχρόνιων </a:t>
            </a:r>
          </a:p>
          <a:p>
            <a:pPr algn="just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Σε υποψήφιο που δεν έχει εξοφλήσει κάθε οφειλή</a:t>
            </a:r>
          </a:p>
          <a:p>
            <a:pPr algn="just"/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685800" y="260648"/>
            <a:ext cx="7918648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Συμμετοχή σε Προκήρυξη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Στρογγυλεμένο ορθογώνιο"/>
          <p:cNvSpPr/>
          <p:nvPr/>
        </p:nvSpPr>
        <p:spPr>
          <a:xfrm>
            <a:off x="395536" y="1628800"/>
            <a:ext cx="2592288" cy="4176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Κριτήρια </a:t>
            </a:r>
          </a:p>
          <a:p>
            <a:pPr algn="ct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Χορήγησης 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- Δεξιό βέλος"/>
          <p:cNvSpPr/>
          <p:nvPr/>
        </p:nvSpPr>
        <p:spPr>
          <a:xfrm>
            <a:off x="3131840" y="2060848"/>
            <a:ext cx="2664296" cy="3456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ΟΡΓΑΝΩΜΕΝΕΣ</a:t>
            </a:r>
          </a:p>
          <a:p>
            <a:pPr algn="ctr"/>
            <a:r>
              <a:rPr lang="el-GR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ΣΤΑΣΙΜΟ </a:t>
            </a:r>
          </a:p>
          <a:p>
            <a:pPr algn="ctr"/>
            <a:r>
              <a:rPr lang="el-GR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ΠΛΑΝΟΔΙΟ </a:t>
            </a:r>
            <a:endParaRPr lang="el-GR" b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- Στρογγυλεμένο ορθογώνιο"/>
          <p:cNvSpPr/>
          <p:nvPr/>
        </p:nvSpPr>
        <p:spPr>
          <a:xfrm>
            <a:off x="5868144" y="1772816"/>
            <a:ext cx="2664296" cy="4104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ΑΡΘΡΟ 16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685800" y="260648"/>
            <a:ext cx="7918648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Κριτήρια χορήγησης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2530624" cy="4378491"/>
          </a:xfrm>
        </p:spPr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10" name="9 - Δεξιό βέλος"/>
          <p:cNvSpPr/>
          <p:nvPr/>
        </p:nvSpPr>
        <p:spPr>
          <a:xfrm>
            <a:off x="3347864" y="3573016"/>
            <a:ext cx="792088" cy="916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179512" y="2564904"/>
            <a:ext cx="3024336" cy="29523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latin typeface="Times New Roman" pitchFamily="18" charset="0"/>
                <a:cs typeface="Times New Roman" pitchFamily="18" charset="0"/>
              </a:rPr>
              <a:t>Οργανωμένες υπαίθριες αγορές</a:t>
            </a:r>
            <a:endParaRPr lang="el-G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4355976" y="1844824"/>
            <a:ext cx="4788024" cy="770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Λαϊκές αγορές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13 - Έλλειψη"/>
          <p:cNvSpPr/>
          <p:nvPr/>
        </p:nvSpPr>
        <p:spPr>
          <a:xfrm>
            <a:off x="4283968" y="2708920"/>
            <a:ext cx="486003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Πρότυπες λαϊκές αγορές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14 - Έλλειψη"/>
          <p:cNvSpPr/>
          <p:nvPr/>
        </p:nvSpPr>
        <p:spPr>
          <a:xfrm>
            <a:off x="4283968" y="3573016"/>
            <a:ext cx="486003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Βραχυχρόνιες αγορές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18 - Έλλειψη"/>
          <p:cNvSpPr/>
          <p:nvPr/>
        </p:nvSpPr>
        <p:spPr>
          <a:xfrm>
            <a:off x="4283968" y="4509120"/>
            <a:ext cx="486003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Street food markets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20 - Έλλειψη"/>
          <p:cNvSpPr/>
          <p:nvPr/>
        </p:nvSpPr>
        <p:spPr>
          <a:xfrm>
            <a:off x="4355976" y="5301208"/>
            <a:ext cx="478802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l-GR" sz="2400" b="1" dirty="0" err="1" smtClean="0">
                <a:latin typeface="Times New Roman" pitchFamily="18" charset="0"/>
                <a:cs typeface="Times New Roman" pitchFamily="18" charset="0"/>
              </a:rPr>
              <a:t>ειροτεχνών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l-GR" sz="2400" b="1" dirty="0" err="1" smtClean="0">
                <a:latin typeface="Times New Roman" pitchFamily="18" charset="0"/>
                <a:cs typeface="Times New Roman" pitchFamily="18" charset="0"/>
              </a:rPr>
              <a:t>αλλιτεχνών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Ορθογώνιο 16"/>
          <p:cNvSpPr/>
          <p:nvPr/>
        </p:nvSpPr>
        <p:spPr>
          <a:xfrm>
            <a:off x="685800" y="260648"/>
            <a:ext cx="7918648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Μορφές άσκησης υπαίθριου εμπορίου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Στρογγυλεμένο ορθογώνιο"/>
          <p:cNvSpPr/>
          <p:nvPr/>
        </p:nvSpPr>
        <p:spPr>
          <a:xfrm>
            <a:off x="4644008" y="2132856"/>
            <a:ext cx="403244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Πλανόδιο εμπόριο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16 - Στρογγυλεμένο ορθογώνιο"/>
          <p:cNvSpPr/>
          <p:nvPr/>
        </p:nvSpPr>
        <p:spPr>
          <a:xfrm>
            <a:off x="251520" y="2132856"/>
            <a:ext cx="4032448" cy="986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Οργανωμένες υπαίθριες αγορές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17 - Στρογγυλεμένο ορθογώνιο"/>
          <p:cNvSpPr/>
          <p:nvPr/>
        </p:nvSpPr>
        <p:spPr>
          <a:xfrm>
            <a:off x="323528" y="3789040"/>
            <a:ext cx="403244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Στάσιμο εμπόριο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13 - Σταυρός"/>
          <p:cNvSpPr/>
          <p:nvPr/>
        </p:nvSpPr>
        <p:spPr>
          <a:xfrm>
            <a:off x="2123728" y="3212976"/>
            <a:ext cx="504056" cy="504056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Βέλος προς τα κάτω"/>
          <p:cNvSpPr/>
          <p:nvPr/>
        </p:nvSpPr>
        <p:spPr>
          <a:xfrm>
            <a:off x="2195736" y="4941168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19 - Στρογγυλεμένο ορθογώνιο"/>
          <p:cNvSpPr/>
          <p:nvPr/>
        </p:nvSpPr>
        <p:spPr>
          <a:xfrm>
            <a:off x="395536" y="5661248"/>
            <a:ext cx="403244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ΕΠΙΚΡΑΤΕΙΑ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20 - Βέλος προς τα κάτω"/>
          <p:cNvSpPr/>
          <p:nvPr/>
        </p:nvSpPr>
        <p:spPr>
          <a:xfrm>
            <a:off x="6444208" y="3212976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21 - Στρογγυλεμένο ορθογώνιο"/>
          <p:cNvSpPr/>
          <p:nvPr/>
        </p:nvSpPr>
        <p:spPr>
          <a:xfrm>
            <a:off x="4716016" y="3789040"/>
            <a:ext cx="4032448" cy="2880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Εντός των ορίων μέχρι και τριών (3) Περιφερειών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Ορθογώνιο 12"/>
          <p:cNvSpPr/>
          <p:nvPr/>
        </p:nvSpPr>
        <p:spPr>
          <a:xfrm>
            <a:off x="395536" y="260648"/>
            <a:ext cx="8208912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Τοπογραφική ισχύς αδειών - βεβαιώσεων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Στρογγυλεμένο ορθογώνιο"/>
          <p:cNvSpPr/>
          <p:nvPr/>
        </p:nvSpPr>
        <p:spPr>
          <a:xfrm>
            <a:off x="179512" y="1412776"/>
            <a:ext cx="8712968" cy="5013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18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390783"/>
              </p:ext>
            </p:extLst>
          </p:nvPr>
        </p:nvGraphicFramePr>
        <p:xfrm>
          <a:off x="539549" y="1556791"/>
          <a:ext cx="7992891" cy="4691439"/>
        </p:xfrm>
        <a:graphic>
          <a:graphicData uri="http://schemas.openxmlformats.org/drawingml/2006/table">
            <a:tbl>
              <a:tblPr/>
              <a:tblGrid>
                <a:gridCol w="3996446"/>
                <a:gridCol w="3996445"/>
              </a:tblGrid>
              <a:tr h="436533">
                <a:tc>
                  <a:txBody>
                    <a:bodyPr/>
                    <a:lstStyle/>
                    <a:p>
                      <a:r>
                        <a:rPr lang="el-GR" sz="1200" b="1" dirty="0"/>
                        <a:t>1. Άδεια παραγωγού πωλητή σε λαϊκές αγορές</a:t>
                      </a:r>
                    </a:p>
                  </a:txBody>
                  <a:tcPr marL="28028" marR="28028" marT="14014" marB="140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200" b="1" dirty="0"/>
                        <a:t>Ανάλογα με τα προβλεπόμενα στην οικεία προκήρυξη: • πέντε (5) έτη</a:t>
                      </a:r>
                    </a:p>
                  </a:txBody>
                  <a:tcPr marL="28028" marR="28028" marT="14014" marB="140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639263">
                <a:tc>
                  <a:txBody>
                    <a:bodyPr/>
                    <a:lstStyle/>
                    <a:p>
                      <a:r>
                        <a:rPr lang="el-GR" sz="1200" b="1" dirty="0"/>
                        <a:t>2. Άδεια παραγωγού πωλητή στο στάσιμο εμπόριο</a:t>
                      </a:r>
                    </a:p>
                  </a:txBody>
                  <a:tcPr marL="28028" marR="28028" marT="14014" marB="140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200" b="1" dirty="0"/>
                        <a:t>• κάθε ημερολογιακό εξάμηνο, κάθε έτους της πενταετίας, ανάλογα με την εποχικότητα του εκάστοτε παραγόμενου προϊόντος</a:t>
                      </a:r>
                    </a:p>
                  </a:txBody>
                  <a:tcPr marL="28028" marR="28028" marT="14014" marB="140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436533">
                <a:tc>
                  <a:txBody>
                    <a:bodyPr/>
                    <a:lstStyle/>
                    <a:p>
                      <a:r>
                        <a:rPr lang="el-GR" sz="1200" b="1" dirty="0"/>
                        <a:t>3. Άδεια παραγωγού πωλητή στο πλανόδιο εμπόριο</a:t>
                      </a:r>
                    </a:p>
                  </a:txBody>
                  <a:tcPr marL="28028" marR="28028" marT="14014" marB="140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200" b="1" dirty="0"/>
                        <a:t>• δεκαπέντε (15) ημερολογιακές ημέρες (μόνο για λαϊκές αγορές)</a:t>
                      </a:r>
                    </a:p>
                  </a:txBody>
                  <a:tcPr marL="28028" marR="28028" marT="14014" marB="140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1044724">
                <a:tc>
                  <a:txBody>
                    <a:bodyPr/>
                    <a:lstStyle/>
                    <a:p>
                      <a:r>
                        <a:rPr lang="el-GR" sz="1200" b="1" dirty="0"/>
                        <a:t>1. Άδεια επαγγελματία πωλητή σε λαϊκές </a:t>
                      </a:r>
                      <a:r>
                        <a:rPr lang="el-GR" sz="1200" b="1" dirty="0" smtClean="0"/>
                        <a:t>αγορές</a:t>
                      </a:r>
                    </a:p>
                    <a:p>
                      <a:r>
                        <a:rPr lang="el-GR" sz="1200" b="1" dirty="0" smtClean="0"/>
                        <a:t>2</a:t>
                      </a:r>
                      <a:r>
                        <a:rPr lang="el-GR" sz="1200" b="1" dirty="0"/>
                        <a:t>. Άδεια επαγγελματία πωλητή στο στάσιμο </a:t>
                      </a:r>
                      <a:r>
                        <a:rPr lang="el-GR" sz="1200" b="1" dirty="0" smtClean="0"/>
                        <a:t>εμπόριο</a:t>
                      </a:r>
                    </a:p>
                    <a:p>
                      <a:r>
                        <a:rPr lang="el-GR" sz="1200" b="1" dirty="0" smtClean="0"/>
                        <a:t>3</a:t>
                      </a:r>
                      <a:r>
                        <a:rPr lang="el-GR" sz="1200" b="1" dirty="0"/>
                        <a:t>. Άδεια επαγγελματία πωλητή στο πλανόδιο εμπόριο</a:t>
                      </a:r>
                    </a:p>
                  </a:txBody>
                  <a:tcPr marL="28028" marR="28028" marT="14014" marB="140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200" b="1" dirty="0"/>
                        <a:t>   πέντε (5) έτη</a:t>
                      </a:r>
                    </a:p>
                  </a:txBody>
                  <a:tcPr marL="28028" marR="28028" marT="14014" marB="140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639263">
                <a:tc>
                  <a:txBody>
                    <a:bodyPr/>
                    <a:lstStyle/>
                    <a:p>
                      <a:r>
                        <a:rPr lang="el-GR" sz="1200" b="1" dirty="0"/>
                        <a:t>Άδεια πωλητή χειροτέχνη καλλιτέχνη</a:t>
                      </a:r>
                    </a:p>
                  </a:txBody>
                  <a:tcPr marL="28028" marR="28028" marT="14014" marB="140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200" b="1" dirty="0"/>
                        <a:t>Ανάλογα με τα προβλεπόμενα στην οικεία προκήρυξη: • δύο (2) έτη • τρεις (3) μήνες ενός έτους</a:t>
                      </a:r>
                    </a:p>
                  </a:txBody>
                  <a:tcPr marL="28028" marR="28028" marT="14014" marB="140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639263">
                <a:tc>
                  <a:txBody>
                    <a:bodyPr/>
                    <a:lstStyle/>
                    <a:p>
                      <a:r>
                        <a:rPr lang="el-GR" sz="1200" b="1"/>
                        <a:t>Άδεια πωλητή σε υπαίθρια αγορά παρασκευής και πώλησης έτοιμου φαγητού και ποτών επί του δρόμου</a:t>
                      </a:r>
                    </a:p>
                  </a:txBody>
                  <a:tcPr marL="28028" marR="28028" marT="14014" marB="140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200" b="1"/>
                        <a:t>ένας (1) μήνας έως τρία (3) έτη  </a:t>
                      </a:r>
                    </a:p>
                  </a:txBody>
                  <a:tcPr marL="28028" marR="28028" marT="14014" marB="140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462072">
                <a:tc>
                  <a:txBody>
                    <a:bodyPr/>
                    <a:lstStyle/>
                    <a:p>
                      <a:r>
                        <a:rPr lang="el-GR" sz="1200" b="1" dirty="0"/>
                        <a:t>Βεβαίωση δραστηριοποίησης σε βραχυχρόνιες αγορές και ειδικές θεματικές αγορές</a:t>
                      </a:r>
                    </a:p>
                  </a:txBody>
                  <a:tcPr marL="28028" marR="28028" marT="14014" marB="140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200" b="1" dirty="0"/>
                        <a:t>ένα (1) έτος  </a:t>
                      </a:r>
                    </a:p>
                  </a:txBody>
                  <a:tcPr marL="28028" marR="28028" marT="14014" marB="140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382872">
                <a:tc>
                  <a:txBody>
                    <a:bodyPr/>
                    <a:lstStyle/>
                    <a:p>
                      <a:r>
                        <a:rPr lang="el-GR" sz="1200" b="1" dirty="0"/>
                        <a:t>Υφιστάμενη άδεια πωλητή σε αγορά ρακοσυλλεκτών και σε κυριακάτικες αγορές</a:t>
                      </a:r>
                    </a:p>
                  </a:txBody>
                  <a:tcPr marL="28028" marR="28028" marT="14014" marB="140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200" b="1" dirty="0"/>
                        <a:t>Αόριστη διάρκεια (</a:t>
                      </a:r>
                      <a:r>
                        <a:rPr lang="el-GR" sz="1200" b="1" dirty="0">
                          <a:latin typeface="Times New Roman" pitchFamily="18" charset="0"/>
                          <a:cs typeface="Times New Roman" pitchFamily="18" charset="0"/>
                        </a:rPr>
                        <a:t>αμεταβίβαστη</a:t>
                      </a:r>
                      <a:r>
                        <a:rPr lang="el-GR" sz="1200" b="1" dirty="0"/>
                        <a:t>)</a:t>
                      </a:r>
                    </a:p>
                  </a:txBody>
                  <a:tcPr marL="28028" marR="28028" marT="14014" marB="140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7" name="Ορθογώνιο 6"/>
          <p:cNvSpPr/>
          <p:nvPr/>
        </p:nvSpPr>
        <p:spPr>
          <a:xfrm>
            <a:off x="395536" y="260648"/>
            <a:ext cx="8208912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Χρονική ισχύς αδειών - βεβαιώσεων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2530624" cy="4378491"/>
          </a:xfrm>
        </p:spPr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10" name="9 - Δεξιό βέλος"/>
          <p:cNvSpPr/>
          <p:nvPr/>
        </p:nvSpPr>
        <p:spPr>
          <a:xfrm>
            <a:off x="3563888" y="3284984"/>
            <a:ext cx="936104" cy="916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16 - Στρογγυλεμένο ορθογώνιο"/>
          <p:cNvSpPr/>
          <p:nvPr/>
        </p:nvSpPr>
        <p:spPr>
          <a:xfrm>
            <a:off x="4788024" y="1556792"/>
            <a:ext cx="3888432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ΛΑΊΚΕΣ ΑΓΟΡΕΣ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17 - Στρογγυλεμένο ορθογώνιο"/>
          <p:cNvSpPr/>
          <p:nvPr/>
        </p:nvSpPr>
        <p:spPr>
          <a:xfrm>
            <a:off x="4788024" y="3933056"/>
            <a:ext cx="4032448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ΠΛΑΝΟΔΙΟ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18 - Έλλειψη"/>
          <p:cNvSpPr/>
          <p:nvPr/>
        </p:nvSpPr>
        <p:spPr>
          <a:xfrm>
            <a:off x="0" y="2060848"/>
            <a:ext cx="3491880" cy="3384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l-G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323528" y="2492896"/>
            <a:ext cx="2808312" cy="259228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ΠΡΟΚΗΡΥΞΗ ΑΡΜΟΔΙΑ ΑΡΧΗ </a:t>
            </a:r>
          </a:p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ΠΕΡΙΦΕΡΕΙΑ</a:t>
            </a:r>
          </a:p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(ΟΠΣΑΑ)</a:t>
            </a:r>
          </a:p>
          <a:p>
            <a:pPr algn="ctr"/>
            <a:endParaRPr lang="el-GR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Ορθογώνιο 11"/>
          <p:cNvSpPr/>
          <p:nvPr/>
        </p:nvSpPr>
        <p:spPr>
          <a:xfrm>
            <a:off x="395536" y="260648"/>
            <a:ext cx="8208912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Αρμόδιες Αρχές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2530624" cy="4378491"/>
          </a:xfrm>
        </p:spPr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10" name="9 - Δεξιό βέλος"/>
          <p:cNvSpPr/>
          <p:nvPr/>
        </p:nvSpPr>
        <p:spPr>
          <a:xfrm>
            <a:off x="3563888" y="3284984"/>
            <a:ext cx="936104" cy="916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Στρογγυλεμένο ορθογώνιο"/>
          <p:cNvSpPr/>
          <p:nvPr/>
        </p:nvSpPr>
        <p:spPr>
          <a:xfrm>
            <a:off x="4716016" y="4005064"/>
            <a:ext cx="403244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STREET FOOD</a:t>
            </a:r>
            <a:endParaRPr lang="el-G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16 - Στρογγυλεμένο ορθογώνιο"/>
          <p:cNvSpPr/>
          <p:nvPr/>
        </p:nvSpPr>
        <p:spPr>
          <a:xfrm>
            <a:off x="4788024" y="1772816"/>
            <a:ext cx="3960440" cy="7703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ΣΤΑΣΙΜΟ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17 - Στρογγυλεμένο ορθογώνιο"/>
          <p:cNvSpPr/>
          <p:nvPr/>
        </p:nvSpPr>
        <p:spPr>
          <a:xfrm>
            <a:off x="4788024" y="2924944"/>
            <a:ext cx="403244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ΒΡΑΧΥΧΡΟΝΙΕΣ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18 - Έλλειψη"/>
          <p:cNvSpPr/>
          <p:nvPr/>
        </p:nvSpPr>
        <p:spPr>
          <a:xfrm>
            <a:off x="0" y="2060848"/>
            <a:ext cx="3491880" cy="3384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l-G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323528" y="2492896"/>
            <a:ext cx="2808312" cy="259228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ΠΡΟΚΗΡΥΞΗ ΑΡΜΟΔΙΑ ΑΡΧΗ </a:t>
            </a:r>
          </a:p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ΔΗΜΟΙ</a:t>
            </a:r>
          </a:p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(ΟΠΣΑΑ)</a:t>
            </a:r>
          </a:p>
          <a:p>
            <a:pPr algn="ctr"/>
            <a:endParaRPr lang="el-GR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- Στρογγυλεμένο ορθογώνιο"/>
          <p:cNvSpPr/>
          <p:nvPr/>
        </p:nvSpPr>
        <p:spPr>
          <a:xfrm>
            <a:off x="4716016" y="5157192"/>
            <a:ext cx="403244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ΧΕΙΡΟΤΕΧΝΕΣ</a:t>
            </a:r>
          </a:p>
        </p:txBody>
      </p:sp>
      <p:sp>
        <p:nvSpPr>
          <p:cNvPr id="13" name="Ορθογώνιο 12"/>
          <p:cNvSpPr/>
          <p:nvPr/>
        </p:nvSpPr>
        <p:spPr>
          <a:xfrm>
            <a:off x="395536" y="260648"/>
            <a:ext cx="8208912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Αρμόδιες Αρχές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Δεξιό βέλος"/>
          <p:cNvSpPr/>
          <p:nvPr/>
        </p:nvSpPr>
        <p:spPr>
          <a:xfrm>
            <a:off x="4572000" y="3429000"/>
            <a:ext cx="936104" cy="916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Στρογγυλεμένο ορθογώνιο"/>
          <p:cNvSpPr/>
          <p:nvPr/>
        </p:nvSpPr>
        <p:spPr>
          <a:xfrm>
            <a:off x="323528" y="3501008"/>
            <a:ext cx="403244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ΑΝΑΝΕΩΣΗ</a:t>
            </a:r>
            <a:endParaRPr lang="el-G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17 - Στρογγυλεμένο ορθογώνιο"/>
          <p:cNvSpPr/>
          <p:nvPr/>
        </p:nvSpPr>
        <p:spPr>
          <a:xfrm>
            <a:off x="323528" y="2564904"/>
            <a:ext cx="403244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ΕΚΔΟΣΗ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18 - Έλλειψη"/>
          <p:cNvSpPr/>
          <p:nvPr/>
        </p:nvSpPr>
        <p:spPr>
          <a:xfrm>
            <a:off x="5652120" y="2204864"/>
            <a:ext cx="3491880" cy="3384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l-G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6012160" y="2564904"/>
            <a:ext cx="2808312" cy="259228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ΑΡΜΟΔΙΑ ΑΡΧΗ </a:t>
            </a:r>
          </a:p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ΔΗΜΟΙ</a:t>
            </a:r>
          </a:p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(ΟΠΣΑΑ)</a:t>
            </a:r>
          </a:p>
          <a:p>
            <a:pPr algn="ctr"/>
            <a:endParaRPr lang="el-GR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- Στρογγυλεμένο ορθογώνιο"/>
          <p:cNvSpPr/>
          <p:nvPr/>
        </p:nvSpPr>
        <p:spPr>
          <a:xfrm>
            <a:off x="323528" y="4509120"/>
            <a:ext cx="403244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ΠΡΟΚΗΡΥΞΗ</a:t>
            </a:r>
          </a:p>
        </p:txBody>
      </p:sp>
      <p:sp>
        <p:nvSpPr>
          <p:cNvPr id="13" name="Ορθογώνιο 12"/>
          <p:cNvSpPr/>
          <p:nvPr/>
        </p:nvSpPr>
        <p:spPr>
          <a:xfrm>
            <a:off x="395536" y="260648"/>
            <a:ext cx="8208912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Αρμόδιες Αρχές - Στάσιμο Εμπόριο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Δεξιό βέλος"/>
          <p:cNvSpPr/>
          <p:nvPr/>
        </p:nvSpPr>
        <p:spPr>
          <a:xfrm>
            <a:off x="4572000" y="3573016"/>
            <a:ext cx="936104" cy="916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Στρογγυλεμένο ορθογώνιο"/>
          <p:cNvSpPr/>
          <p:nvPr/>
        </p:nvSpPr>
        <p:spPr>
          <a:xfrm>
            <a:off x="323528" y="3645024"/>
            <a:ext cx="403244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ΑΝΑΝΕΩΣΗ</a:t>
            </a:r>
            <a:endParaRPr lang="el-G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17 - Στρογγυλεμένο ορθογώνιο"/>
          <p:cNvSpPr/>
          <p:nvPr/>
        </p:nvSpPr>
        <p:spPr>
          <a:xfrm>
            <a:off x="323528" y="2708920"/>
            <a:ext cx="403244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ΕΚΔΟΣΗ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18 - Έλλειψη"/>
          <p:cNvSpPr/>
          <p:nvPr/>
        </p:nvSpPr>
        <p:spPr>
          <a:xfrm>
            <a:off x="5652120" y="2348880"/>
            <a:ext cx="3491880" cy="3384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l-G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6012160" y="2708920"/>
            <a:ext cx="2808312" cy="259228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ΑΡΜΟΔΙΑ ΑΡΧΗ </a:t>
            </a:r>
          </a:p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ΠΕΡΙΦΕΡΕΙΕΣ</a:t>
            </a:r>
          </a:p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(ΟΠΣΑΑ)</a:t>
            </a:r>
          </a:p>
          <a:p>
            <a:pPr algn="ctr"/>
            <a:endParaRPr lang="el-GR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- Στρογγυλεμένο ορθογώνιο"/>
          <p:cNvSpPr/>
          <p:nvPr/>
        </p:nvSpPr>
        <p:spPr>
          <a:xfrm>
            <a:off x="323528" y="4653136"/>
            <a:ext cx="403244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ΠΡΟΚΗΡΥΞΗ</a:t>
            </a:r>
          </a:p>
        </p:txBody>
      </p:sp>
      <p:sp>
        <p:nvSpPr>
          <p:cNvPr id="13" name="Ορθογώνιο 12"/>
          <p:cNvSpPr/>
          <p:nvPr/>
        </p:nvSpPr>
        <p:spPr>
          <a:xfrm>
            <a:off x="395536" y="260648"/>
            <a:ext cx="8208912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Αρμόδιες Αρχές - Λαϊκές αγορές </a:t>
            </a:r>
          </a:p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και Πλανόδιο εμπόριο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2530624" cy="4378491"/>
          </a:xfrm>
        </p:spPr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10" name="9 - Δεξιό βέλος"/>
          <p:cNvSpPr/>
          <p:nvPr/>
        </p:nvSpPr>
        <p:spPr>
          <a:xfrm>
            <a:off x="3635896" y="3501008"/>
            <a:ext cx="936104" cy="916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Στρογγυλεμένο ορθογώνιο"/>
          <p:cNvSpPr/>
          <p:nvPr/>
        </p:nvSpPr>
        <p:spPr>
          <a:xfrm>
            <a:off x="4716016" y="3573016"/>
            <a:ext cx="403244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ΘΕΣΕΙΣ</a:t>
            </a:r>
            <a:endParaRPr lang="el-G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17 - Στρογγυλεμένο ορθογώνιο"/>
          <p:cNvSpPr/>
          <p:nvPr/>
        </p:nvSpPr>
        <p:spPr>
          <a:xfrm>
            <a:off x="4644008" y="2492896"/>
            <a:ext cx="403244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ΤΟΠΟΓΡΑΦΙΚΟ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18 - Έλλειψη"/>
          <p:cNvSpPr/>
          <p:nvPr/>
        </p:nvSpPr>
        <p:spPr>
          <a:xfrm>
            <a:off x="0" y="2348880"/>
            <a:ext cx="3491880" cy="3384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l-G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395536" y="2780928"/>
            <a:ext cx="2808312" cy="259228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ΑΡΜΟΔΙΑ ΑΡΧΗ </a:t>
            </a:r>
          </a:p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ΔΗΜΟΙ</a:t>
            </a:r>
          </a:p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ΕΚΤΟΣ</a:t>
            </a:r>
          </a:p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ΑΤΤΙΚΗΣ – Κ.Μ.</a:t>
            </a:r>
          </a:p>
          <a:p>
            <a:pPr algn="ctr"/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(ΟΠΣΑΑ)</a:t>
            </a:r>
          </a:p>
          <a:p>
            <a:pPr algn="ctr"/>
            <a:endParaRPr lang="el-GR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- Στρογγυλεμένο ορθογώνιο"/>
          <p:cNvSpPr/>
          <p:nvPr/>
        </p:nvSpPr>
        <p:spPr>
          <a:xfrm>
            <a:off x="4716016" y="4725144"/>
            <a:ext cx="403244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ΚΑΝΟΝΙΣΜΟΣ ΛΕΙΤΟΥΡΓΙΑΣ</a:t>
            </a:r>
          </a:p>
        </p:txBody>
      </p:sp>
      <p:sp>
        <p:nvSpPr>
          <p:cNvPr id="13" name="Ορθογώνιο 12"/>
          <p:cNvSpPr/>
          <p:nvPr/>
        </p:nvSpPr>
        <p:spPr>
          <a:xfrm>
            <a:off x="395536" y="260648"/>
            <a:ext cx="8208912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Αρμόδιες Αρχές – Ίδρυση Λαϊκών Αγορών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Δεξιό βέλος"/>
          <p:cNvSpPr/>
          <p:nvPr/>
        </p:nvSpPr>
        <p:spPr>
          <a:xfrm>
            <a:off x="3635896" y="3573016"/>
            <a:ext cx="936104" cy="916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Στρογγυλεμένο ορθογώνιο"/>
          <p:cNvSpPr/>
          <p:nvPr/>
        </p:nvSpPr>
        <p:spPr>
          <a:xfrm>
            <a:off x="4716016" y="3645024"/>
            <a:ext cx="41764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ΘΕΣΕΙΣ - ΠΛΑΝΟ</a:t>
            </a:r>
            <a:endParaRPr lang="el-G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17 - Στρογγυλεμένο ορθογώνιο"/>
          <p:cNvSpPr/>
          <p:nvPr/>
        </p:nvSpPr>
        <p:spPr>
          <a:xfrm>
            <a:off x="4644008" y="2564904"/>
            <a:ext cx="424847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ΠΡΟΚΗΡΥΞΗ - ΚΑΤΗΓΟΡΙΑ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18 - Έλλειψη"/>
          <p:cNvSpPr/>
          <p:nvPr/>
        </p:nvSpPr>
        <p:spPr>
          <a:xfrm>
            <a:off x="0" y="2420888"/>
            <a:ext cx="3491880" cy="3384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l-G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395536" y="2852936"/>
            <a:ext cx="2808312" cy="259228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ΑΡΜΟΔΙΑ ΑΡΧΗ </a:t>
            </a:r>
          </a:p>
          <a:p>
            <a:pPr algn="ctr"/>
            <a:r>
              <a:rPr lang="el-GR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ΔΗΜΟΙ</a:t>
            </a:r>
          </a:p>
          <a:p>
            <a:pPr algn="ctr"/>
            <a:r>
              <a:rPr lang="el-GR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ΕΚΤΟΣ</a:t>
            </a:r>
          </a:p>
          <a:p>
            <a:pPr algn="ctr"/>
            <a:r>
              <a:rPr lang="el-GR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ΝΕΩΝ ΚΥΡΙΑΚΑΤΙΚΩΝ</a:t>
            </a:r>
          </a:p>
          <a:p>
            <a:pPr algn="ctr"/>
            <a:r>
              <a:rPr lang="el-GR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(ΟΠΣΑΑ)</a:t>
            </a:r>
          </a:p>
          <a:p>
            <a:pPr algn="ctr"/>
            <a:endParaRPr lang="el-GR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- Στρογγυλεμένο ορθογώνιο"/>
          <p:cNvSpPr/>
          <p:nvPr/>
        </p:nvSpPr>
        <p:spPr>
          <a:xfrm>
            <a:off x="4716016" y="4797152"/>
            <a:ext cx="41764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ΚΑΝΟΝΙΣΜΟΣ ΛΕΙΤΟΥΡΓΙΑΣ - ΠΡΟΪΟΝΤΑ</a:t>
            </a:r>
          </a:p>
        </p:txBody>
      </p:sp>
      <p:sp>
        <p:nvSpPr>
          <p:cNvPr id="13" name="Ορθογώνιο 12"/>
          <p:cNvSpPr/>
          <p:nvPr/>
        </p:nvSpPr>
        <p:spPr>
          <a:xfrm>
            <a:off x="395536" y="260648"/>
            <a:ext cx="8208912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Αρμόδιες Αρχές – Ίδρυση Βραχυχρόνιων Αγορών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Δεξιό βέλος"/>
          <p:cNvSpPr/>
          <p:nvPr/>
        </p:nvSpPr>
        <p:spPr>
          <a:xfrm>
            <a:off x="3645048" y="3258692"/>
            <a:ext cx="936104" cy="916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Στρογγυλεμένο ορθογώνιο"/>
          <p:cNvSpPr/>
          <p:nvPr/>
        </p:nvSpPr>
        <p:spPr>
          <a:xfrm>
            <a:off x="4716016" y="2924944"/>
            <a:ext cx="41764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Π.Ε. ΑΝΑΠΤΥΞΗΣ</a:t>
            </a:r>
            <a:endParaRPr lang="el-G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17 - Στρογγυλεμένο ορθογώνιο"/>
          <p:cNvSpPr/>
          <p:nvPr/>
        </p:nvSpPr>
        <p:spPr>
          <a:xfrm>
            <a:off x="4716016" y="1988840"/>
            <a:ext cx="41764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Δ.Ι.Μ.Ε.Α.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18 - Έλλειψη"/>
          <p:cNvSpPr/>
          <p:nvPr/>
        </p:nvSpPr>
        <p:spPr>
          <a:xfrm>
            <a:off x="72008" y="1988840"/>
            <a:ext cx="3491880" cy="3384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l-G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395536" y="2420888"/>
            <a:ext cx="2808312" cy="259228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ΑΥΤΟΨΙΑ ΚΑΙ ΕΠΙΒΟΛΗ </a:t>
            </a:r>
          </a:p>
          <a:p>
            <a:pPr algn="ctr"/>
            <a:r>
              <a:rPr lang="el-GR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ΠΡΟΣΤΙΜΩΝ</a:t>
            </a:r>
          </a:p>
          <a:p>
            <a:pPr algn="ctr"/>
            <a:r>
              <a:rPr lang="el-GR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ΣΥΜΦΩΝΑ </a:t>
            </a:r>
          </a:p>
          <a:p>
            <a:pPr algn="ctr"/>
            <a:r>
              <a:rPr lang="el-GR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ΜΕ ΑΡΘΡΟ 62</a:t>
            </a:r>
          </a:p>
          <a:p>
            <a:pPr algn="ctr"/>
            <a:endParaRPr lang="el-GR" sz="2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- Στρογγυλεμένο ορθογώνιο"/>
          <p:cNvSpPr/>
          <p:nvPr/>
        </p:nvSpPr>
        <p:spPr>
          <a:xfrm>
            <a:off x="4716016" y="3933056"/>
            <a:ext cx="41764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ΔΗΜΟΙ</a:t>
            </a:r>
          </a:p>
        </p:txBody>
      </p:sp>
      <p:sp>
        <p:nvSpPr>
          <p:cNvPr id="13" name="12 - Στρογγυλεμένο ορθογώνιο"/>
          <p:cNvSpPr/>
          <p:nvPr/>
        </p:nvSpPr>
        <p:spPr>
          <a:xfrm>
            <a:off x="4644008" y="4941168"/>
            <a:ext cx="4176464" cy="115212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ΑΣΤΥΝΟΜΙΑ - ΛΙΜΕΝΙΚΟ</a:t>
            </a:r>
          </a:p>
        </p:txBody>
      </p:sp>
      <p:sp>
        <p:nvSpPr>
          <p:cNvPr id="14" name="Ορθογώνιο 13"/>
          <p:cNvSpPr/>
          <p:nvPr/>
        </p:nvSpPr>
        <p:spPr>
          <a:xfrm>
            <a:off x="395536" y="260648"/>
            <a:ext cx="8208912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Αρμόδιες Αρχές Ελέγχου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ιζόντιος πάπυρος"/>
          <p:cNvSpPr/>
          <p:nvPr/>
        </p:nvSpPr>
        <p:spPr>
          <a:xfrm>
            <a:off x="467544" y="1023218"/>
            <a:ext cx="8352928" cy="4320480"/>
          </a:xfrm>
          <a:prstGeom prst="horizontalScroll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ΤΕΛΕΥΤΑΙΑ  ΤΡΟΠΟΠΟΙΗΣΗ</a:t>
            </a:r>
          </a:p>
          <a:p>
            <a:pPr algn="ctr"/>
            <a:r>
              <a:rPr lang="el-G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ΝΟΜΟΣ 5019/2023 (Α΄ 27/14-2-23)</a:t>
            </a:r>
          </a:p>
          <a:p>
            <a:pPr algn="ctr"/>
            <a:r>
              <a:rPr lang="el-G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ΚΕΦ. Ε  ΔΙΑΤΑΞΕΙΣ  ΕΝΙΣΧΥΣΗΣ  </a:t>
            </a:r>
            <a:r>
              <a:rPr lang="el-GR" sz="28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ΑΝΑΠΤΥΞΗΣ</a:t>
            </a:r>
            <a:r>
              <a:rPr lang="el-GR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l-GR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ΑΡΘΡΟ 79</a:t>
            </a:r>
          </a:p>
          <a:p>
            <a:pPr algn="ctr"/>
            <a:r>
              <a:rPr lang="el-GR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ΔΙΑΡΚΕΙΑ ΕΜΠΟΡΟΠΑΝΗΓΥΡΩΝ </a:t>
            </a:r>
          </a:p>
          <a:p>
            <a:pPr algn="ctr"/>
            <a:r>
              <a:rPr lang="el-GR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(+1 ΜΕΡΑ) ΣΥΝΟΛΟ : 8</a:t>
            </a:r>
            <a:endParaRPr lang="el-GR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79512" y="5373216"/>
            <a:ext cx="8784976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ΚΥΡΩΤΙΚΟ ΠΛΑΙΣΙΟ ΣΥΜΦΩΝΑ ΜΕ ΤΟ 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Άρθρο 21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Ειδικές κυρώσεις για εκπτώσεις, προσφορές και μη νόμιμη λειτουργία τις Κυριακές (άρθρο 8 της Οδηγίας 98/6/ΕΚ)</a:t>
            </a:r>
          </a:p>
        </p:txBody>
      </p:sp>
      <p:sp>
        <p:nvSpPr>
          <p:cNvPr id="8" name="Ορθογώνιο 7"/>
          <p:cNvSpPr/>
          <p:nvPr/>
        </p:nvSpPr>
        <p:spPr>
          <a:xfrm>
            <a:off x="395536" y="260648"/>
            <a:ext cx="8208912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Τροποποίηση ν.4849/2021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2530624" cy="4378491"/>
          </a:xfrm>
        </p:spPr>
        <p:txBody>
          <a:bodyPr>
            <a:normAutofit/>
          </a:bodyPr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16" name="15 - Στρογγυλεμένο ορθογώνιο"/>
          <p:cNvSpPr/>
          <p:nvPr/>
        </p:nvSpPr>
        <p:spPr>
          <a:xfrm>
            <a:off x="4644008" y="5661248"/>
            <a:ext cx="403244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Πωλητή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street food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16 - Στρογγυλεμένο ορθογώνιο"/>
          <p:cNvSpPr/>
          <p:nvPr/>
        </p:nvSpPr>
        <p:spPr>
          <a:xfrm>
            <a:off x="4644008" y="3356992"/>
            <a:ext cx="4032448" cy="986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επαγγελματία πωλητή σε λαϊκή αγορά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17 - Στρογγυλεμένο ορθογώνιο"/>
          <p:cNvSpPr/>
          <p:nvPr/>
        </p:nvSpPr>
        <p:spPr>
          <a:xfrm>
            <a:off x="4644008" y="4509120"/>
            <a:ext cx="403244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πωλητή χειροτέχνη καλλιτέχνη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- Ισοσκελές τρίγωνο"/>
          <p:cNvSpPr/>
          <p:nvPr/>
        </p:nvSpPr>
        <p:spPr>
          <a:xfrm rot="5400000">
            <a:off x="966746" y="2776074"/>
            <a:ext cx="2736304" cy="3178060"/>
          </a:xfrm>
          <a:prstGeom prst="triangle">
            <a:avLst>
              <a:gd name="adj" fmla="val 519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2" name="11 - Έλλειψη"/>
          <p:cNvSpPr/>
          <p:nvPr/>
        </p:nvSpPr>
        <p:spPr>
          <a:xfrm>
            <a:off x="745868" y="3645024"/>
            <a:ext cx="2160240" cy="151216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ΑΔΕΙΕΣ</a:t>
            </a:r>
            <a:endParaRPr lang="el-G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12 - Στρογγυλεμένο ορθογώνιο"/>
          <p:cNvSpPr/>
          <p:nvPr/>
        </p:nvSpPr>
        <p:spPr>
          <a:xfrm>
            <a:off x="685800" y="1628800"/>
            <a:ext cx="799065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Οργανωμένες υπαίθριες αγορές  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παραγωγού πωλητή σε </a:t>
            </a:r>
          </a:p>
          <a:p>
            <a:pPr algn="ctr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λαϊκή αγορά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685800" y="260648"/>
            <a:ext cx="7918648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Κατηγορίες αδειών/βεβαιώσεων</a:t>
            </a:r>
          </a:p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υπαίθριου εμπορίου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ιζόντιος πάπυρος"/>
          <p:cNvSpPr/>
          <p:nvPr/>
        </p:nvSpPr>
        <p:spPr>
          <a:xfrm>
            <a:off x="467544" y="1052736"/>
            <a:ext cx="8352928" cy="4320480"/>
          </a:xfrm>
          <a:prstGeom prst="horizontalScroll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ΤΕΛΕΥΤΑΙΑ  </a:t>
            </a:r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ΤΡΟΠΟΠΟΙΗΣΗ</a:t>
            </a:r>
            <a:endParaRPr lang="el-GR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ΝΟΜΟΣ 5019/2023 (Α΄ 27/14-2-23)</a:t>
            </a:r>
          </a:p>
          <a:p>
            <a:pPr algn="ctr"/>
            <a:r>
              <a:rPr lang="el-GR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ΑΡΘΡΟ 88</a:t>
            </a:r>
          </a:p>
          <a:p>
            <a:pPr algn="ctr"/>
            <a:r>
              <a:rPr lang="el-GR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ΔΙΑΤΑΞΕΙΣ ΥΦΙΣΤΑΜΕΝΩΝ ΑΔΕΙΩΝ ΛΑΪΚΩΝ ΑΓΟΡΩΝ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l-G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ΑΝΤΙΚΑΤΑΣΤΑΣΗ ΠΑΡ.4 ΑΡ. 66 Ν4849/21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179512" y="5373216"/>
            <a:ext cx="8784976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ΚΥΡΩΤΙΚΟ ΠΛΑΙΣΙΟ ΣΥΜΦΩΝΑ  ΜΕ ΤΟ 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Άρθρο 21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Ειδικές κυρώσεις για εκπτώσεις, προσφορές και μη νόμιμη λειτουργία τις Κυριακές (άρθρο 8 της Οδηγίας 98/6/ΕΚ)</a:t>
            </a:r>
          </a:p>
        </p:txBody>
      </p:sp>
      <p:sp>
        <p:nvSpPr>
          <p:cNvPr id="8" name="Ορθογώνιο 7"/>
          <p:cNvSpPr/>
          <p:nvPr/>
        </p:nvSpPr>
        <p:spPr>
          <a:xfrm>
            <a:off x="395536" y="260648"/>
            <a:ext cx="8208912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Τροποποίηση ν.4849/2021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ιζόντιος πάπυρος"/>
          <p:cNvSpPr/>
          <p:nvPr/>
        </p:nvSpPr>
        <p:spPr>
          <a:xfrm>
            <a:off x="467544" y="1052736"/>
            <a:ext cx="8352928" cy="4320480"/>
          </a:xfrm>
          <a:prstGeom prst="horizontalScroll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Α. ΠΑΡΑΓΩΓΟΙ &amp; ΕΠΑΓΓΕΛΜΑΤΙΕΣ ΜΕ ΜΟΝΙΜΗ ΘΕΣΗ (Π1)</a:t>
            </a:r>
          </a:p>
          <a:p>
            <a:pPr algn="just"/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Β. ΠΑΡΑΓΩΓΟΙ &amp; ΕΠΑΓΓΕΛΜΑΤΙΕΣ  ΧΩΡΙΣ ΜΟΝΙΜΗ ΘΕΣΗ / ΠΡΟΣΩΡΙΝΗ (Π2)</a:t>
            </a:r>
          </a:p>
          <a:p>
            <a:pPr algn="just"/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Γ.  ΠΑΡΑΓΩΓΟΙ  ΧΩΡΙΣ ΜΟΝΙΜΗ ΘΕΣΗ / ΠΡΟΣΩΡΙΝΗ ΜΕ ΠΕΡΙΟΔΟ ΕΤΟΥΣ (Π3)</a:t>
            </a:r>
          </a:p>
          <a:p>
            <a:pPr algn="just"/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l-GR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ΠΑΡΑΓΩΓΟΙ &amp; ΕΠΑΓΓΕΛΜΑΤΙΕΣ  ΧΩΡΙΣ ΜΟΝΙΜΗ ΘΕΣΗ / ΠΡΟΣΩΡΙΝΗ  &amp; ΜΟΝΟ  ΔΥΟ ΔΕΛΤΙΑ «Ζ» ΤΟ ΕΤΟΣ (Π4)</a:t>
            </a:r>
          </a:p>
          <a:p>
            <a:pPr algn="just"/>
            <a:endParaRPr lang="el-GR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79512" y="5373216"/>
            <a:ext cx="8784976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ΚΥΡΩΤΙΚΟ ΠΛΑΙΣΙΟ ΣΥΜΦΩΝΑ  ΜΕ ΤΟ 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Άρθρο 21</a:t>
            </a:r>
          </a:p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Ειδικές κυρώσεις για εκπτώσεις, προσφορές και μη νόμιμη λειτουργία τις Κυριακές (άρθρο 8 της Οδηγίας 98/6/ΕΚ)</a:t>
            </a:r>
          </a:p>
        </p:txBody>
      </p:sp>
      <p:sp>
        <p:nvSpPr>
          <p:cNvPr id="8" name="Ορθογώνιο 7"/>
          <p:cNvSpPr/>
          <p:nvPr/>
        </p:nvSpPr>
        <p:spPr>
          <a:xfrm>
            <a:off x="395536" y="260648"/>
            <a:ext cx="8208912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Τροποποίηση ν.4849/2021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2530624" cy="4378491"/>
          </a:xfrm>
        </p:spPr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19" name="18 - Έλλειψη"/>
          <p:cNvSpPr/>
          <p:nvPr/>
        </p:nvSpPr>
        <p:spPr>
          <a:xfrm>
            <a:off x="2843808" y="2348880"/>
            <a:ext cx="3491880" cy="3384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l-G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3203848" y="2780928"/>
            <a:ext cx="2808312" cy="259228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SOS</a:t>
            </a:r>
          </a:p>
          <a:p>
            <a:pPr algn="ctr"/>
            <a:r>
              <a:rPr lang="el-GR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ΚΥΡΩΣΕΙΣ</a:t>
            </a:r>
          </a:p>
          <a:p>
            <a:pPr algn="ctr"/>
            <a:r>
              <a:rPr lang="el-GR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ΠΑΡ. 7 </a:t>
            </a:r>
          </a:p>
          <a:p>
            <a:pPr algn="ctr"/>
            <a:r>
              <a:rPr lang="el-GR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ΣΕ ΦΟΡΕΙΣ ΛΕΙΤΟΥΡΓΙΑΣ ΜΗ ΕΝΗΜΕΡΩΣΗΣ ΟΠΣΑΑ</a:t>
            </a:r>
          </a:p>
          <a:p>
            <a:pPr algn="ctr"/>
            <a:endParaRPr lang="el-GR" sz="2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395536" y="260648"/>
            <a:ext cx="8208912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Κυρώσεις (</a:t>
            </a:r>
            <a:r>
              <a:rPr lang="el-GR" sz="25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αρ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62)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2530624" cy="4378491"/>
          </a:xfrm>
        </p:spPr>
        <p:txBody>
          <a:bodyPr>
            <a:normAutofit/>
          </a:bodyPr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16" name="15 - Στρογγυλεμένο ορθογώνιο"/>
          <p:cNvSpPr/>
          <p:nvPr/>
        </p:nvSpPr>
        <p:spPr>
          <a:xfrm>
            <a:off x="4644008" y="4581128"/>
            <a:ext cx="4032448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δραστηριοποίησης σε αγορές ρακοσυλλεκτών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16 - Στρογγυλεμένο ορθογώνιο"/>
          <p:cNvSpPr/>
          <p:nvPr/>
        </p:nvSpPr>
        <p:spPr>
          <a:xfrm>
            <a:off x="4644008" y="2420888"/>
            <a:ext cx="4032448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 δραστηριοποίησης ετήσιας διάρκειας στις βραχυχρόνιες αγορές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- Ισοσκελές τρίγωνο"/>
          <p:cNvSpPr/>
          <p:nvPr/>
        </p:nvSpPr>
        <p:spPr>
          <a:xfrm rot="5400000">
            <a:off x="894738" y="2776074"/>
            <a:ext cx="2736304" cy="3178060"/>
          </a:xfrm>
          <a:prstGeom prst="triangle">
            <a:avLst>
              <a:gd name="adj" fmla="val 519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2" name="11 - Έλλειψη"/>
          <p:cNvSpPr/>
          <p:nvPr/>
        </p:nvSpPr>
        <p:spPr>
          <a:xfrm>
            <a:off x="673860" y="3645024"/>
            <a:ext cx="2160240" cy="151216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ΒΕΒΑΙΩΣΕΙΣ</a:t>
            </a:r>
            <a:endParaRPr lang="el-GR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12 - Στρογγυλεμένο ορθογώνιο"/>
          <p:cNvSpPr/>
          <p:nvPr/>
        </p:nvSpPr>
        <p:spPr>
          <a:xfrm>
            <a:off x="685800" y="1628800"/>
            <a:ext cx="799065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Οργανωμένες υπαίθριες αγορές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685800" y="260648"/>
            <a:ext cx="7918648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Κατηγορίες αδειών/βεβαιώσεων</a:t>
            </a:r>
          </a:p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υπαίθριου εμπορίου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2530624" cy="4378491"/>
          </a:xfrm>
        </p:spPr>
        <p:txBody>
          <a:bodyPr>
            <a:normAutofit/>
          </a:bodyPr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17" name="16 - Στρογγυλεμένο ορθογώνιο"/>
          <p:cNvSpPr/>
          <p:nvPr/>
        </p:nvSpPr>
        <p:spPr>
          <a:xfrm>
            <a:off x="323528" y="1772816"/>
            <a:ext cx="8352928" cy="4176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Οργανωμένες υπαίθριες αγορές, με </a:t>
            </a:r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σαφή και καθορισμένη περιορισμένη διάρκεια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, οι οποίες περιλαμβάνουν τις </a:t>
            </a:r>
            <a:r>
              <a:rPr lang="el-G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θρησκευτικού χαρακτήρα 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αγορές (ολιγοήμερες </a:t>
            </a:r>
            <a:r>
              <a:rPr lang="el-G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εορταστικές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 αγορές, θρησκευτικά </a:t>
            </a:r>
            <a:r>
              <a:rPr lang="el-G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πανηγύρια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, αγορές </a:t>
            </a:r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Χριστουγέννων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 και αγορές </a:t>
            </a:r>
            <a:r>
              <a:rPr lang="el-GR" sz="2800" b="1" u="sng" dirty="0" smtClean="0">
                <a:latin typeface="Times New Roman" pitchFamily="18" charset="0"/>
                <a:cs typeface="Times New Roman" pitchFamily="18" charset="0"/>
              </a:rPr>
              <a:t>Πάσχα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), τις </a:t>
            </a:r>
            <a:r>
              <a:rPr lang="el-G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εμποροπανηγύρεις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, τις </a:t>
            </a:r>
            <a:r>
              <a:rPr lang="el-G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επετειακές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 αγορές, τις </a:t>
            </a:r>
            <a:r>
              <a:rPr lang="el-G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πολιτιστικές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 αγορές, τις </a:t>
            </a:r>
            <a:r>
              <a:rPr lang="el-G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εποχιακές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 αγορές, τις </a:t>
            </a:r>
            <a:r>
              <a:rPr lang="el-G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κυριακάτικες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 αγορές και τις αγορές </a:t>
            </a:r>
            <a:r>
              <a:rPr lang="el-G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ρακοσυλλεκτών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l-G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457200" y="260648"/>
            <a:ext cx="8147248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Βραχυχρόνιες αγορές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2530624" cy="4378491"/>
          </a:xfrm>
        </p:spPr>
        <p:txBody>
          <a:bodyPr>
            <a:normAutofit/>
          </a:bodyPr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17" name="16 - Στρογγυλεμένο ορθογώνιο"/>
          <p:cNvSpPr/>
          <p:nvPr/>
        </p:nvSpPr>
        <p:spPr>
          <a:xfrm>
            <a:off x="4644008" y="4725144"/>
            <a:ext cx="4032448" cy="986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επαγγελματία πωλητή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- Ισοσκελές τρίγωνο"/>
          <p:cNvSpPr/>
          <p:nvPr/>
        </p:nvSpPr>
        <p:spPr>
          <a:xfrm rot="5400000">
            <a:off x="688422" y="2560050"/>
            <a:ext cx="2736304" cy="3178060"/>
          </a:xfrm>
          <a:prstGeom prst="triangle">
            <a:avLst>
              <a:gd name="adj" fmla="val 519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2" name="11 - Έλλειψη"/>
          <p:cNvSpPr/>
          <p:nvPr/>
        </p:nvSpPr>
        <p:spPr>
          <a:xfrm>
            <a:off x="467544" y="3429000"/>
            <a:ext cx="2160240" cy="151216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ΑΔΕΙΕΣ</a:t>
            </a:r>
            <a:endParaRPr lang="el-G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2"/>
          </p:nvPr>
        </p:nvSpPr>
        <p:spPr>
          <a:xfrm>
            <a:off x="4644008" y="2492896"/>
            <a:ext cx="403860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παραγωγού πωλητή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685800" y="260648"/>
            <a:ext cx="7918648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Στάσιμο εμπόριο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2530624" cy="4378491"/>
          </a:xfrm>
        </p:spPr>
        <p:txBody>
          <a:bodyPr>
            <a:normAutofit/>
          </a:bodyPr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17" name="16 - Στρογγυλεμένο ορθογώνιο"/>
          <p:cNvSpPr/>
          <p:nvPr/>
        </p:nvSpPr>
        <p:spPr>
          <a:xfrm>
            <a:off x="4644008" y="4725144"/>
            <a:ext cx="4032448" cy="986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επαγγελματία πωλητή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- Ισοσκελές τρίγωνο"/>
          <p:cNvSpPr/>
          <p:nvPr/>
        </p:nvSpPr>
        <p:spPr>
          <a:xfrm rot="5400000">
            <a:off x="688422" y="2560050"/>
            <a:ext cx="2736304" cy="3178060"/>
          </a:xfrm>
          <a:prstGeom prst="triangle">
            <a:avLst>
              <a:gd name="adj" fmla="val 519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2" name="11 - Έλλειψη"/>
          <p:cNvSpPr/>
          <p:nvPr/>
        </p:nvSpPr>
        <p:spPr>
          <a:xfrm>
            <a:off x="467544" y="3429000"/>
            <a:ext cx="2160240" cy="151216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ΑΔΕΙΕΣ</a:t>
            </a:r>
            <a:endParaRPr lang="el-G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2"/>
          </p:nvPr>
        </p:nvSpPr>
        <p:spPr>
          <a:xfrm>
            <a:off x="4644008" y="2492896"/>
            <a:ext cx="403860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παραγωγού πωλητή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685800" y="260648"/>
            <a:ext cx="7918648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Πλανόδιο εμπόριο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>
          <a:xfrm>
            <a:off x="523056" y="1340768"/>
            <a:ext cx="2530624" cy="4378491"/>
          </a:xfrm>
        </p:spPr>
        <p:txBody>
          <a:bodyPr>
            <a:normAutofit/>
          </a:bodyPr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17" name="16 - Στρογγυλεμένο ορθογώνιο"/>
          <p:cNvSpPr/>
          <p:nvPr/>
        </p:nvSpPr>
        <p:spPr>
          <a:xfrm>
            <a:off x="461392" y="2132856"/>
            <a:ext cx="828092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Φυσικά πρόσωπα τα οποία είναι επαγγελματίες αγρότες / Αγροτικούς συνεταιρισμούς, γυναικείους συνεταιρισμούς, ομάδες παραγωγών και οργανώσεις παραγωγών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2"/>
          </p:nvPr>
        </p:nvSpPr>
        <p:spPr>
          <a:xfrm>
            <a:off x="461392" y="3429000"/>
            <a:ext cx="828707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Προσωποπαγής και χορηγείται αποκλειστικά για την πώληση αγροτικών προϊόντων και προϊόντων οικοτεχνίας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461392" y="4581128"/>
            <a:ext cx="828092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ΠΡΟΪΟΝΤΑ ΣΥΜΦΩΝΑ ΜΕ ΚΥΑ 18982/2022 Β΄ 925 </a:t>
            </a:r>
            <a:endParaRPr lang="el-GR" dirty="0"/>
          </a:p>
        </p:txBody>
      </p:sp>
      <p:sp>
        <p:nvSpPr>
          <p:cNvPr id="10" name="Ορθογώνιο 9"/>
          <p:cNvSpPr/>
          <p:nvPr/>
        </p:nvSpPr>
        <p:spPr>
          <a:xfrm>
            <a:off x="685800" y="260648"/>
            <a:ext cx="7918648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Άδεια παραγωγού πωλητή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>
          <a:xfrm>
            <a:off x="523056" y="1556792"/>
            <a:ext cx="2530624" cy="4378491"/>
          </a:xfrm>
        </p:spPr>
        <p:txBody>
          <a:bodyPr>
            <a:normAutofit/>
          </a:bodyPr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17" name="16 - Στρογγυλεμένο ορθογώνιο"/>
          <p:cNvSpPr/>
          <p:nvPr/>
        </p:nvSpPr>
        <p:spPr>
          <a:xfrm>
            <a:off x="461392" y="2348880"/>
            <a:ext cx="828092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Φυσικά πρόσωπα που δεν έχει χορηγηθεί άλλη άδεια πωλητή υπαίθριου εμπορίου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2"/>
          </p:nvPr>
        </p:nvSpPr>
        <p:spPr>
          <a:xfrm>
            <a:off x="461392" y="3645024"/>
            <a:ext cx="828707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Προσωποπαγής και χορηγείται για πώληση ειδών που δεν προέρχονται από ιδία παραγωγή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461392" y="4797152"/>
            <a:ext cx="820891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ΠΡΟΪΟΝΤΑ ΣΥΜΦΩΝΑ ΜΕ ΚΥΑ 18982/2022 Β΄ 925 </a:t>
            </a:r>
            <a:endParaRPr lang="el-GR" dirty="0"/>
          </a:p>
        </p:txBody>
      </p:sp>
      <p:sp>
        <p:nvSpPr>
          <p:cNvPr id="10" name="Ορθογώνιο 9"/>
          <p:cNvSpPr/>
          <p:nvPr/>
        </p:nvSpPr>
        <p:spPr>
          <a:xfrm>
            <a:off x="685800" y="260648"/>
            <a:ext cx="7918648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Άδεια επαγγελματία πωλητή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12815</TotalTime>
  <Words>921</Words>
  <Application>Microsoft Office PowerPoint</Application>
  <PresentationFormat>Προβολή στην οθόνη (4:3)</PresentationFormat>
  <Paragraphs>227</Paragraphs>
  <Slides>32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32</vt:i4>
      </vt:variant>
    </vt:vector>
  </HeadingPairs>
  <TitlesOfParts>
    <vt:vector size="40" baseType="lpstr">
      <vt:lpstr>Calibri</vt:lpstr>
      <vt:lpstr>Lucida Sans Unicode</vt:lpstr>
      <vt:lpstr>Tahoma</vt:lpstr>
      <vt:lpstr>Times New Roman</vt:lpstr>
      <vt:lpstr>Verdana</vt:lpstr>
      <vt:lpstr>Wingdings 2</vt:lpstr>
      <vt:lpstr>Wingdings 3</vt:lpstr>
      <vt:lpstr>Συγκέντρωση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Dimitris</dc:creator>
  <cp:lastModifiedBy>Αναστασία Καλογεροπούλου</cp:lastModifiedBy>
  <cp:revision>120</cp:revision>
  <dcterms:created xsi:type="dcterms:W3CDTF">2022-09-25T08:42:22Z</dcterms:created>
  <dcterms:modified xsi:type="dcterms:W3CDTF">2023-04-26T07:25:49Z</dcterms:modified>
</cp:coreProperties>
</file>