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9"/>
  </p:notesMasterIdLst>
  <p:sldIdLst>
    <p:sldId id="256" r:id="rId2"/>
    <p:sldId id="277" r:id="rId3"/>
    <p:sldId id="283" r:id="rId4"/>
    <p:sldId id="284" r:id="rId5"/>
    <p:sldId id="285" r:id="rId6"/>
    <p:sldId id="287" r:id="rId7"/>
    <p:sldId id="288" r:id="rId8"/>
    <p:sldId id="290" r:id="rId9"/>
    <p:sldId id="289" r:id="rId10"/>
    <p:sldId id="394" r:id="rId11"/>
    <p:sldId id="297" r:id="rId12"/>
    <p:sldId id="395" r:id="rId13"/>
    <p:sldId id="286" r:id="rId14"/>
    <p:sldId id="282" r:id="rId15"/>
    <p:sldId id="296" r:id="rId16"/>
    <p:sldId id="278" r:id="rId17"/>
    <p:sldId id="279" r:id="rId18"/>
    <p:sldId id="280" r:id="rId19"/>
    <p:sldId id="298" r:id="rId20"/>
    <p:sldId id="301" r:id="rId21"/>
    <p:sldId id="305" r:id="rId22"/>
    <p:sldId id="306" r:id="rId23"/>
    <p:sldId id="300" r:id="rId24"/>
    <p:sldId id="304" r:id="rId25"/>
    <p:sldId id="423" r:id="rId26"/>
    <p:sldId id="307" r:id="rId27"/>
    <p:sldId id="308" r:id="rId28"/>
    <p:sldId id="310" r:id="rId29"/>
    <p:sldId id="311" r:id="rId30"/>
    <p:sldId id="313" r:id="rId31"/>
    <p:sldId id="314" r:id="rId32"/>
    <p:sldId id="315" r:id="rId33"/>
    <p:sldId id="396" r:id="rId34"/>
    <p:sldId id="397" r:id="rId35"/>
    <p:sldId id="398" r:id="rId36"/>
    <p:sldId id="416" r:id="rId37"/>
    <p:sldId id="399" r:id="rId38"/>
    <p:sldId id="401" r:id="rId39"/>
    <p:sldId id="402" r:id="rId40"/>
    <p:sldId id="403" r:id="rId41"/>
    <p:sldId id="400" r:id="rId42"/>
    <p:sldId id="404" r:id="rId43"/>
    <p:sldId id="405" r:id="rId44"/>
    <p:sldId id="406" r:id="rId45"/>
    <p:sldId id="317" r:id="rId46"/>
    <p:sldId id="318" r:id="rId47"/>
    <p:sldId id="407" r:id="rId48"/>
    <p:sldId id="408" r:id="rId49"/>
    <p:sldId id="409" r:id="rId50"/>
    <p:sldId id="410" r:id="rId51"/>
    <p:sldId id="411" r:id="rId52"/>
    <p:sldId id="412" r:id="rId53"/>
    <p:sldId id="413" r:id="rId54"/>
    <p:sldId id="420" r:id="rId55"/>
    <p:sldId id="421" r:id="rId56"/>
    <p:sldId id="422" r:id="rId57"/>
    <p:sldId id="414" r:id="rId58"/>
    <p:sldId id="415" r:id="rId59"/>
    <p:sldId id="292" r:id="rId60"/>
    <p:sldId id="294"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40" r:id="rId77"/>
    <p:sldId id="338" r:id="rId78"/>
    <p:sldId id="339" r:id="rId79"/>
    <p:sldId id="417" r:id="rId80"/>
    <p:sldId id="418" r:id="rId81"/>
    <p:sldId id="419" r:id="rId82"/>
    <p:sldId id="341" r:id="rId83"/>
    <p:sldId id="342" r:id="rId84"/>
    <p:sldId id="319" r:id="rId85"/>
    <p:sldId id="320" r:id="rId86"/>
    <p:sldId id="321" r:id="rId87"/>
    <p:sldId id="322" r:id="rId88"/>
    <p:sldId id="343" r:id="rId89"/>
    <p:sldId id="344" r:id="rId90"/>
    <p:sldId id="345" r:id="rId91"/>
    <p:sldId id="346" r:id="rId92"/>
    <p:sldId id="347" r:id="rId93"/>
    <p:sldId id="348" r:id="rId94"/>
    <p:sldId id="350" r:id="rId95"/>
    <p:sldId id="351" r:id="rId96"/>
    <p:sldId id="352" r:id="rId97"/>
    <p:sldId id="354" r:id="rId98"/>
    <p:sldId id="353" r:id="rId99"/>
    <p:sldId id="355" r:id="rId100"/>
    <p:sldId id="356" r:id="rId101"/>
    <p:sldId id="349" r:id="rId102"/>
    <p:sldId id="357" r:id="rId103"/>
    <p:sldId id="358" r:id="rId104"/>
    <p:sldId id="359" r:id="rId105"/>
    <p:sldId id="360" r:id="rId106"/>
    <p:sldId id="258" r:id="rId107"/>
    <p:sldId id="263" r:id="rId108"/>
    <p:sldId id="264" r:id="rId109"/>
    <p:sldId id="265" r:id="rId110"/>
    <p:sldId id="269" r:id="rId111"/>
    <p:sldId id="270" r:id="rId112"/>
    <p:sldId id="271" r:id="rId113"/>
    <p:sldId id="272" r:id="rId114"/>
    <p:sldId id="273" r:id="rId115"/>
    <p:sldId id="363" r:id="rId116"/>
    <p:sldId id="361" r:id="rId117"/>
    <p:sldId id="364" r:id="rId118"/>
    <p:sldId id="365" r:id="rId119"/>
    <p:sldId id="366" r:id="rId120"/>
    <p:sldId id="367" r:id="rId121"/>
    <p:sldId id="368" r:id="rId122"/>
    <p:sldId id="369" r:id="rId123"/>
    <p:sldId id="370" r:id="rId124"/>
    <p:sldId id="383" r:id="rId125"/>
    <p:sldId id="384" r:id="rId126"/>
    <p:sldId id="381" r:id="rId127"/>
    <p:sldId id="382" r:id="rId128"/>
    <p:sldId id="371" r:id="rId129"/>
    <p:sldId id="372" r:id="rId130"/>
    <p:sldId id="385" r:id="rId131"/>
    <p:sldId id="386" r:id="rId132"/>
    <p:sldId id="387" r:id="rId133"/>
    <p:sldId id="388" r:id="rId134"/>
    <p:sldId id="389" r:id="rId135"/>
    <p:sldId id="390" r:id="rId136"/>
    <p:sldId id="391" r:id="rId137"/>
    <p:sldId id="392" r:id="rId138"/>
    <p:sldId id="393" r:id="rId139"/>
    <p:sldId id="373" r:id="rId140"/>
    <p:sldId id="374" r:id="rId141"/>
    <p:sldId id="375" r:id="rId142"/>
    <p:sldId id="376" r:id="rId143"/>
    <p:sldId id="377" r:id="rId144"/>
    <p:sldId id="378" r:id="rId145"/>
    <p:sldId id="380" r:id="rId146"/>
    <p:sldId id="379" r:id="rId147"/>
    <p:sldId id="274" r:id="rId1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5" autoAdjust="0"/>
    <p:restoredTop sz="94624" autoAdjust="0"/>
  </p:normalViewPr>
  <p:slideViewPr>
    <p:cSldViewPr>
      <p:cViewPr varScale="1">
        <p:scale>
          <a:sx n="105" d="100"/>
          <a:sy n="105" d="100"/>
        </p:scale>
        <p:origin x="1542" y="114"/>
      </p:cViewPr>
      <p:guideLst/>
    </p:cSldViewPr>
  </p:slideViewPr>
  <p:outlineViewPr>
    <p:cViewPr>
      <p:scale>
        <a:sx n="33" d="100"/>
        <a:sy n="33" d="100"/>
      </p:scale>
      <p:origin x="18" y="1227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4C089-E4D1-4CF4-B35C-641F1E329162}" type="datetimeFigureOut">
              <a:rPr lang="el-GR" smtClean="0"/>
              <a:pPr/>
              <a:t>26/4/2023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29937-F4A2-4E4B-8149-EFB688B39BCE}" type="slidenum">
              <a:rPr lang="el-GR" smtClean="0"/>
              <a:pPr/>
              <a:t>‹#›</a:t>
            </a:fld>
            <a:endParaRPr lang="el-GR"/>
          </a:p>
        </p:txBody>
      </p:sp>
    </p:spTree>
    <p:extLst>
      <p:ext uri="{BB962C8B-B14F-4D97-AF65-F5344CB8AC3E}">
        <p14:creationId xmlns:p14="http://schemas.microsoft.com/office/powerpoint/2010/main" val="336319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4E29937-F4A2-4E4B-8149-EFB688B39BCE}" type="slidenum">
              <a:rPr lang="el-GR" smtClean="0"/>
              <a:pPr/>
              <a:t>30</a:t>
            </a:fld>
            <a:endParaRPr lang="el-GR"/>
          </a:p>
        </p:txBody>
      </p:sp>
    </p:spTree>
    <p:extLst>
      <p:ext uri="{BB962C8B-B14F-4D97-AF65-F5344CB8AC3E}">
        <p14:creationId xmlns:p14="http://schemas.microsoft.com/office/powerpoint/2010/main" val="386652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C112B39A-BDA7-40D5-A623-E0A2B44032F1}" type="datetimeFigureOut">
              <a:rPr lang="el-GR" smtClean="0"/>
              <a:pPr/>
              <a:t>26/4/2023</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BFFCD80A-A3C9-462C-BA96-597E3CD4713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C112B39A-BDA7-40D5-A623-E0A2B44032F1}" type="datetimeFigureOut">
              <a:rPr lang="el-GR" smtClean="0"/>
              <a:pPr/>
              <a:t>26/4/2023</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C112B39A-BDA7-40D5-A623-E0A2B44032F1}" type="datetimeFigureOut">
              <a:rPr lang="el-GR" smtClean="0"/>
              <a:pPr/>
              <a:t>26/4/2023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FFCD80A-A3C9-462C-BA96-597E3CD4713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C112B39A-BDA7-40D5-A623-E0A2B44032F1}" type="datetimeFigureOut">
              <a:rPr lang="el-GR" smtClean="0"/>
              <a:pPr/>
              <a:t>26/4/2023</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BFFCD80A-A3C9-462C-BA96-597E3CD47134}"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dirty="0" err="1" smtClean="0"/>
              <a:t>Kλικ</a:t>
            </a:r>
            <a:r>
              <a:rPr kumimoji="0" lang="el-GR" dirty="0" smtClean="0"/>
              <a:t> για επεξεργασία του τίτλου</a:t>
            </a:r>
            <a:endParaRPr kumimoji="0" lang="en-US" dirty="0"/>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dirty="0" err="1" smtClean="0"/>
              <a:t>Kλικ</a:t>
            </a:r>
            <a:r>
              <a:rPr kumimoji="0" lang="el-GR" dirty="0" smtClean="0"/>
              <a:t> για επεξεργασία των στυλ του υποδείγματος</a:t>
            </a:r>
          </a:p>
          <a:p>
            <a:pPr lvl="1" eaLnBrk="1" latinLnBrk="0" hangingPunct="1"/>
            <a:r>
              <a:rPr kumimoji="0" lang="el-GR" dirty="0" smtClean="0"/>
              <a:t>Δεύτερου επιπέδου</a:t>
            </a:r>
          </a:p>
          <a:p>
            <a:pPr lvl="2" eaLnBrk="1" latinLnBrk="0" hangingPunct="1"/>
            <a:r>
              <a:rPr kumimoji="0" lang="el-GR" dirty="0" smtClean="0"/>
              <a:t>Τρίτου επιπέδου</a:t>
            </a:r>
          </a:p>
          <a:p>
            <a:pPr lvl="3" eaLnBrk="1" latinLnBrk="0" hangingPunct="1"/>
            <a:r>
              <a:rPr kumimoji="0" lang="el-GR" dirty="0" smtClean="0"/>
              <a:t>Τέταρτου επιπέδου</a:t>
            </a:r>
          </a:p>
          <a:p>
            <a:pPr lvl="4" eaLnBrk="1" latinLnBrk="0" hangingPunct="1"/>
            <a:r>
              <a:rPr kumimoji="0" lang="el-GR" dirty="0" smtClean="0"/>
              <a:t>Πέμπτου επιπέδου</a:t>
            </a:r>
            <a:endParaRPr kumimoji="0" lang="en-US" dirty="0"/>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112B39A-BDA7-40D5-A623-E0A2B44032F1}" type="datetimeFigureOut">
              <a:rPr lang="el-GR" smtClean="0"/>
              <a:pPr/>
              <a:t>26/4/2023</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FFCD80A-A3C9-462C-BA96-597E3CD4713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extLst>
              <p:ext uri="{D42A27DB-BD31-4B8C-83A1-F6EECF244321}">
                <p14:modId xmlns:p14="http://schemas.microsoft.com/office/powerpoint/2010/main" val="138494433"/>
              </p:ext>
            </p:extLst>
          </p:nvPr>
        </p:nvGraphicFramePr>
        <p:xfrm>
          <a:off x="323527" y="215296"/>
          <a:ext cx="8389439" cy="6184896"/>
        </p:xfrm>
        <a:graphic>
          <a:graphicData uri="http://schemas.openxmlformats.org/drawingml/2006/table">
            <a:tbl>
              <a:tblPr/>
              <a:tblGrid>
                <a:gridCol w="8389439"/>
              </a:tblGrid>
              <a:tr h="432047">
                <a:tc>
                  <a:txBody>
                    <a:bodyPr/>
                    <a:lstStyle/>
                    <a:p>
                      <a:pPr algn="ctr">
                        <a:lnSpc>
                          <a:spcPct val="150000"/>
                        </a:lnSpc>
                        <a:spcAft>
                          <a:spcPts val="0"/>
                        </a:spcAft>
                      </a:pPr>
                      <a:r>
                        <a:rPr lang="el-GR" sz="1400" b="1" dirty="0">
                          <a:latin typeface="Times New Roman" pitchFamily="18" charset="0"/>
                          <a:ea typeface="Times New Roman"/>
                          <a:cs typeface="Times New Roman" pitchFamily="18" charset="0"/>
                        </a:rPr>
                        <a:t>ΣΧΕΔΙΟ </a:t>
                      </a:r>
                      <a:r>
                        <a:rPr lang="el-GR" sz="1400" b="1" dirty="0" smtClean="0">
                          <a:latin typeface="Times New Roman" pitchFamily="18" charset="0"/>
                          <a:ea typeface="Times New Roman"/>
                          <a:cs typeface="Times New Roman" pitchFamily="18" charset="0"/>
                        </a:rPr>
                        <a:t>ΔΙΔΑΣΚΑΛΙΑΣ </a:t>
                      </a:r>
                      <a:endParaRPr lang="el-GR" sz="140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59">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1600" b="1" dirty="0">
                          <a:latin typeface="Times New Roman" pitchFamily="18" charset="0"/>
                          <a:ea typeface="Times New Roman"/>
                          <a:cs typeface="Times New Roman" pitchFamily="18" charset="0"/>
                        </a:rPr>
                        <a:t>Τίτλος Διδακτικής Ενότητας: </a:t>
                      </a:r>
                      <a:r>
                        <a:rPr lang="el-GR" sz="1600" b="0" dirty="0" smtClean="0">
                          <a:latin typeface="Times New Roman" pitchFamily="18" charset="0"/>
                          <a:ea typeface="Times New Roman"/>
                          <a:cs typeface="Times New Roman" pitchFamily="18" charset="0"/>
                        </a:rPr>
                        <a:t>Εποπτείας της Αγοράς</a:t>
                      </a:r>
                      <a:r>
                        <a:rPr lang="el-GR" sz="1600" b="0" baseline="0" dirty="0" smtClean="0">
                          <a:latin typeface="Times New Roman" pitchFamily="18" charset="0"/>
                          <a:ea typeface="Times New Roman"/>
                          <a:cs typeface="Times New Roman" pitchFamily="18" charset="0"/>
                        </a:rPr>
                        <a:t> και </a:t>
                      </a:r>
                      <a:r>
                        <a:rPr lang="el-GR" sz="1600" b="0" baseline="0" dirty="0" err="1" smtClean="0">
                          <a:latin typeface="Times New Roman" pitchFamily="18" charset="0"/>
                          <a:ea typeface="Times New Roman"/>
                          <a:cs typeface="Times New Roman" pitchFamily="18" charset="0"/>
                        </a:rPr>
                        <a:t>Διυπηρεσιακή</a:t>
                      </a:r>
                      <a:r>
                        <a:rPr lang="el-GR" sz="1600" b="0" baseline="0" dirty="0" smtClean="0">
                          <a:latin typeface="Times New Roman" pitchFamily="18" charset="0"/>
                          <a:ea typeface="Times New Roman"/>
                          <a:cs typeface="Times New Roman" pitchFamily="18" charset="0"/>
                        </a:rPr>
                        <a:t> Συνεργασία</a:t>
                      </a:r>
                      <a:endParaRPr lang="el-GR" sz="1600" b="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640">
                <a:tc>
                  <a:txBody>
                    <a:bodyPr/>
                    <a:lstStyle/>
                    <a:p>
                      <a:pPr algn="just">
                        <a:lnSpc>
                          <a:spcPct val="150000"/>
                        </a:lnSpc>
                        <a:spcAft>
                          <a:spcPts val="0"/>
                        </a:spcAft>
                      </a:pPr>
                      <a:r>
                        <a:rPr lang="el-GR" sz="1600" b="1" dirty="0">
                          <a:latin typeface="Times New Roman" pitchFamily="18" charset="0"/>
                          <a:ea typeface="Times New Roman"/>
                          <a:cs typeface="Times New Roman" pitchFamily="18" charset="0"/>
                        </a:rPr>
                        <a:t>Τίτλος </a:t>
                      </a:r>
                      <a:r>
                        <a:rPr lang="el-GR" sz="1600" b="1" dirty="0" smtClean="0">
                          <a:latin typeface="Times New Roman" pitchFamily="18" charset="0"/>
                          <a:ea typeface="Times New Roman"/>
                          <a:cs typeface="Times New Roman" pitchFamily="18" charset="0"/>
                        </a:rPr>
                        <a:t>διδασκαλίας</a:t>
                      </a:r>
                      <a:r>
                        <a:rPr lang="el-GR" sz="1600" b="1" baseline="0" dirty="0" smtClean="0">
                          <a:latin typeface="Times New Roman" pitchFamily="18" charset="0"/>
                          <a:ea typeface="Times New Roman"/>
                          <a:cs typeface="Times New Roman" pitchFamily="18" charset="0"/>
                        </a:rPr>
                        <a:t> : </a:t>
                      </a:r>
                      <a:r>
                        <a:rPr lang="el-GR" sz="1600" b="0" baseline="0" dirty="0" smtClean="0">
                          <a:latin typeface="Times New Roman" pitchFamily="18" charset="0"/>
                          <a:ea typeface="Times New Roman"/>
                          <a:cs typeface="Times New Roman" pitchFamily="18" charset="0"/>
                        </a:rPr>
                        <a:t>Θεσμικό πλαίσιο υπαιθρίου, Εποπτεία Αγοράς, ν . 4177/13, Κανόνες ΔΙΕΠΠΥ</a:t>
                      </a:r>
                    </a:p>
                    <a:p>
                      <a:pPr algn="just">
                        <a:lnSpc>
                          <a:spcPct val="150000"/>
                        </a:lnSpc>
                        <a:spcAft>
                          <a:spcPts val="0"/>
                        </a:spcAft>
                      </a:pPr>
                      <a:r>
                        <a:rPr lang="el-GR" sz="1600" b="0" baseline="0" dirty="0" smtClean="0">
                          <a:latin typeface="Times New Roman" pitchFamily="18" charset="0"/>
                          <a:ea typeface="Times New Roman"/>
                          <a:cs typeface="Times New Roman" pitchFamily="18" charset="0"/>
                        </a:rPr>
                        <a:t>Υποχρέωση </a:t>
                      </a:r>
                      <a:r>
                        <a:rPr lang="en-US" sz="1600" b="0" baseline="0" dirty="0" smtClean="0">
                          <a:latin typeface="Times New Roman" pitchFamily="18" charset="0"/>
                          <a:ea typeface="Times New Roman"/>
                          <a:cs typeface="Times New Roman" pitchFamily="18" charset="0"/>
                        </a:rPr>
                        <a:t>POS</a:t>
                      </a:r>
                      <a:r>
                        <a:rPr lang="el-GR" sz="1600" b="0" baseline="0" dirty="0" smtClean="0">
                          <a:latin typeface="Times New Roman" pitchFamily="18" charset="0"/>
                          <a:ea typeface="Times New Roman"/>
                          <a:cs typeface="Times New Roman" pitchFamily="18" charset="0"/>
                        </a:rPr>
                        <a:t>,  Καταστήματα Υγειονομικού Ενδιαφέροντος</a:t>
                      </a:r>
                      <a:endParaRPr lang="el-GR" sz="1600" b="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7672">
                <a:tc>
                  <a:txBody>
                    <a:bodyPr/>
                    <a:lstStyle/>
                    <a:p>
                      <a:pPr algn="just">
                        <a:lnSpc>
                          <a:spcPct val="150000"/>
                        </a:lnSpc>
                        <a:spcAft>
                          <a:spcPts val="0"/>
                        </a:spcAft>
                      </a:pPr>
                      <a:r>
                        <a:rPr lang="el-GR" sz="1600" b="1" dirty="0">
                          <a:latin typeface="Times New Roman" pitchFamily="18" charset="0"/>
                          <a:ea typeface="Times New Roman"/>
                          <a:cs typeface="Times New Roman" pitchFamily="18" charset="0"/>
                        </a:rPr>
                        <a:t>Προφίλ Εκπαιδευομένων: </a:t>
                      </a:r>
                      <a:r>
                        <a:rPr lang="el-GR" sz="1600" b="0" dirty="0" smtClean="0">
                          <a:latin typeface="Times New Roman" pitchFamily="18" charset="0"/>
                          <a:ea typeface="Times New Roman"/>
                          <a:cs typeface="Times New Roman" pitchFamily="18" charset="0"/>
                        </a:rPr>
                        <a:t>Στελέχη</a:t>
                      </a:r>
                      <a:r>
                        <a:rPr lang="el-GR" sz="1600" b="0" baseline="0" dirty="0" smtClean="0">
                          <a:latin typeface="Times New Roman" pitchFamily="18" charset="0"/>
                          <a:ea typeface="Times New Roman"/>
                          <a:cs typeface="Times New Roman" pitchFamily="18" charset="0"/>
                        </a:rPr>
                        <a:t> ελεγκτικών Υπηρεσιών των Οργανισμών Τοπικής Αυτοδιοίκησης – Ο.Τ.Α. (Δήμοι – Περιφέρειες – Αποκεντρωμένες Διοικήσεις) και των κεντρικών φορέων  Ε</a:t>
                      </a:r>
                      <a:r>
                        <a:rPr lang="el-GR" sz="1600" b="0" dirty="0" smtClean="0">
                          <a:latin typeface="Times New Roman" pitchFamily="18" charset="0"/>
                          <a:ea typeface="Times New Roman"/>
                          <a:cs typeface="Times New Roman" pitchFamily="18" charset="0"/>
                        </a:rPr>
                        <a:t>ποπτείας </a:t>
                      </a:r>
                      <a:r>
                        <a:rPr lang="el-GR" sz="1600" b="0" dirty="0">
                          <a:latin typeface="Times New Roman" pitchFamily="18" charset="0"/>
                          <a:ea typeface="Times New Roman"/>
                          <a:cs typeface="Times New Roman" pitchFamily="18" charset="0"/>
                        </a:rPr>
                        <a:t>της </a:t>
                      </a:r>
                      <a:r>
                        <a:rPr lang="el-GR" sz="1600" b="0" dirty="0" smtClean="0">
                          <a:latin typeface="Times New Roman" pitchFamily="18" charset="0"/>
                          <a:ea typeface="Times New Roman"/>
                          <a:cs typeface="Times New Roman" pitchFamily="18" charset="0"/>
                        </a:rPr>
                        <a:t>Αγοράς (Υπουργείου Ανάπτυξης και Επενδύσεων – ΔΙΜΕΑ).</a:t>
                      </a: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59">
                <a:tc>
                  <a:txBody>
                    <a:bodyPr/>
                    <a:lstStyle/>
                    <a:p>
                      <a:pPr algn="l">
                        <a:lnSpc>
                          <a:spcPct val="150000"/>
                        </a:lnSpc>
                        <a:spcAft>
                          <a:spcPts val="0"/>
                        </a:spcAft>
                      </a:pPr>
                      <a:r>
                        <a:rPr lang="el-GR" sz="1600" b="1" dirty="0">
                          <a:latin typeface="Times New Roman" pitchFamily="18" charset="0"/>
                          <a:ea typeface="Times New Roman"/>
                          <a:cs typeface="Times New Roman" pitchFamily="18" charset="0"/>
                        </a:rPr>
                        <a:t>Στόχοι</a:t>
                      </a:r>
                      <a:r>
                        <a:rPr lang="el-GR" sz="1600" dirty="0">
                          <a:latin typeface="Times New Roman" pitchFamily="18" charset="0"/>
                          <a:ea typeface="Times New Roman"/>
                          <a:cs typeface="Times New Roman" pitchFamily="18" charset="0"/>
                        </a:rPr>
                        <a:t> : </a:t>
                      </a:r>
                      <a:r>
                        <a:rPr lang="el-GR" sz="1600" dirty="0" smtClean="0">
                          <a:latin typeface="Times New Roman" pitchFamily="18" charset="0"/>
                          <a:ea typeface="Times New Roman"/>
                          <a:cs typeface="Times New Roman" pitchFamily="18" charset="0"/>
                        </a:rPr>
                        <a:t>Με την ολοκλήρωση της διδασκαλίας οι συμμετέχοντες θα είναι ικανοί:</a:t>
                      </a:r>
                      <a:endParaRPr lang="el-GR" sz="160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0858">
                <a:tc>
                  <a:txBody>
                    <a:bodyPr/>
                    <a:lstStyle/>
                    <a:p>
                      <a:pPr algn="l">
                        <a:lnSpc>
                          <a:spcPct val="150000"/>
                        </a:lnSpc>
                        <a:spcAft>
                          <a:spcPts val="0"/>
                        </a:spcAft>
                      </a:pPr>
                      <a:r>
                        <a:rPr lang="el-GR" sz="1600" b="1" i="1" u="sng" dirty="0">
                          <a:latin typeface="Times New Roman" pitchFamily="18" charset="0"/>
                          <a:ea typeface="Times New Roman"/>
                          <a:cs typeface="Times New Roman" pitchFamily="18" charset="0"/>
                        </a:rPr>
                        <a:t>Σε Επίπεδο Γνώσεων</a:t>
                      </a:r>
                      <a:r>
                        <a:rPr lang="el-GR" sz="1600" b="1" u="sng" dirty="0" smtClean="0">
                          <a:latin typeface="Times New Roman" pitchFamily="18" charset="0"/>
                          <a:ea typeface="Times New Roman"/>
                          <a:cs typeface="Times New Roman" pitchFamily="18" charset="0"/>
                        </a:rPr>
                        <a:t>:</a:t>
                      </a:r>
                      <a:endParaRPr lang="el-GR" sz="1600" b="1" dirty="0">
                        <a:latin typeface="Times New Roman" pitchFamily="18" charset="0"/>
                        <a:ea typeface="Times New Roman"/>
                        <a:cs typeface="Times New Roman" pitchFamily="18" charset="0"/>
                      </a:endParaRPr>
                    </a:p>
                    <a:p>
                      <a:pPr algn="l">
                        <a:lnSpc>
                          <a:spcPct val="150000"/>
                        </a:lnSpc>
                        <a:spcAft>
                          <a:spcPts val="0"/>
                        </a:spcAft>
                      </a:pPr>
                      <a:r>
                        <a:rPr lang="el-GR" sz="1600" dirty="0">
                          <a:latin typeface="Times New Roman" pitchFamily="18" charset="0"/>
                          <a:ea typeface="Times New Roman"/>
                          <a:cs typeface="Times New Roman" pitchFamily="18" charset="0"/>
                        </a:rPr>
                        <a:t>Α) Να </a:t>
                      </a:r>
                      <a:r>
                        <a:rPr lang="el-GR" sz="1600" dirty="0" smtClean="0">
                          <a:latin typeface="Times New Roman" pitchFamily="18" charset="0"/>
                          <a:ea typeface="Times New Roman"/>
                          <a:cs typeface="Times New Roman" pitchFamily="18" charset="0"/>
                        </a:rPr>
                        <a:t>διακρίνουμε</a:t>
                      </a:r>
                      <a:r>
                        <a:rPr lang="el-GR" sz="1600" baseline="0" dirty="0" smtClean="0">
                          <a:latin typeface="Times New Roman" pitchFamily="18" charset="0"/>
                          <a:ea typeface="Times New Roman"/>
                          <a:cs typeface="Times New Roman" pitchFamily="18" charset="0"/>
                        </a:rPr>
                        <a:t> τις ορθές εμπορικές πρακτικές</a:t>
                      </a:r>
                      <a:r>
                        <a:rPr lang="el-GR" sz="1600" dirty="0" smtClean="0">
                          <a:latin typeface="Times New Roman" pitchFamily="18" charset="0"/>
                          <a:ea typeface="Times New Roman"/>
                          <a:cs typeface="Times New Roman" pitchFamily="18" charset="0"/>
                        </a:rPr>
                        <a:t>. </a:t>
                      </a: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4391">
                <a:tc>
                  <a:txBody>
                    <a:bodyPr/>
                    <a:lstStyle/>
                    <a:p>
                      <a:pPr algn="l">
                        <a:lnSpc>
                          <a:spcPct val="150000"/>
                        </a:lnSpc>
                        <a:spcAft>
                          <a:spcPts val="0"/>
                        </a:spcAft>
                      </a:pPr>
                      <a:r>
                        <a:rPr lang="el-GR" sz="1600" b="1" i="1" u="sng" dirty="0">
                          <a:latin typeface="Times New Roman" pitchFamily="18" charset="0"/>
                          <a:ea typeface="Times New Roman"/>
                          <a:cs typeface="Times New Roman" pitchFamily="18" charset="0"/>
                        </a:rPr>
                        <a:t>Σε Επίπεδο Ικανοτήτων</a:t>
                      </a:r>
                      <a:r>
                        <a:rPr lang="el-GR" sz="1600" b="1" u="sng" dirty="0" smtClean="0">
                          <a:latin typeface="Times New Roman" pitchFamily="18" charset="0"/>
                          <a:ea typeface="Times New Roman"/>
                          <a:cs typeface="Times New Roman" pitchFamily="18" charset="0"/>
                        </a:rPr>
                        <a:t>:</a:t>
                      </a:r>
                      <a:endParaRPr lang="el-GR" sz="1600" b="1" dirty="0">
                        <a:latin typeface="Times New Roman" pitchFamily="18" charset="0"/>
                        <a:ea typeface="Times New Roman"/>
                        <a:cs typeface="Times New Roman" pitchFamily="18" charset="0"/>
                      </a:endParaRPr>
                    </a:p>
                    <a:p>
                      <a:pPr algn="l">
                        <a:lnSpc>
                          <a:spcPct val="150000"/>
                        </a:lnSpc>
                        <a:spcAft>
                          <a:spcPts val="0"/>
                        </a:spcAft>
                      </a:pPr>
                      <a:r>
                        <a:rPr lang="el-GR" sz="1600" dirty="0">
                          <a:latin typeface="Times New Roman" pitchFamily="18" charset="0"/>
                          <a:ea typeface="Times New Roman"/>
                          <a:cs typeface="Times New Roman" pitchFamily="18" charset="0"/>
                        </a:rPr>
                        <a:t>Α) Να </a:t>
                      </a:r>
                      <a:r>
                        <a:rPr lang="el-GR" sz="1600" dirty="0" smtClean="0">
                          <a:latin typeface="Times New Roman" pitchFamily="18" charset="0"/>
                          <a:ea typeface="Times New Roman"/>
                          <a:cs typeface="Times New Roman" pitchFamily="18" charset="0"/>
                        </a:rPr>
                        <a:t>εφαρμόζουμε</a:t>
                      </a:r>
                      <a:r>
                        <a:rPr lang="el-GR" sz="1600" baseline="0" dirty="0" smtClean="0">
                          <a:latin typeface="Times New Roman" pitchFamily="18" charset="0"/>
                          <a:ea typeface="Times New Roman"/>
                          <a:cs typeface="Times New Roman" pitchFamily="18" charset="0"/>
                        </a:rPr>
                        <a:t> ορθά τις σχετικές διατάξεις, σε επιχειρησιακό επίπεδο.</a:t>
                      </a:r>
                    </a:p>
                    <a:p>
                      <a:pPr marL="0" marR="0" indent="0" algn="l" defTabSz="914400" rtl="0" eaLnBrk="1" fontAlgn="auto" latinLnBrk="0" hangingPunct="1">
                        <a:lnSpc>
                          <a:spcPct val="150000"/>
                        </a:lnSpc>
                        <a:spcBef>
                          <a:spcPts val="0"/>
                        </a:spcBef>
                        <a:spcAft>
                          <a:spcPts val="0"/>
                        </a:spcAft>
                        <a:buClrTx/>
                        <a:buSzTx/>
                        <a:buFontTx/>
                        <a:buNone/>
                        <a:tabLst/>
                        <a:defRPr/>
                      </a:pPr>
                      <a:r>
                        <a:rPr lang="el-GR" sz="1600" dirty="0" smtClean="0">
                          <a:latin typeface="Times New Roman" pitchFamily="18" charset="0"/>
                          <a:ea typeface="Times New Roman"/>
                          <a:cs typeface="Times New Roman" pitchFamily="18" charset="0"/>
                        </a:rPr>
                        <a:t>Β) Να</a:t>
                      </a:r>
                      <a:r>
                        <a:rPr lang="el-GR" sz="1600" baseline="0" dirty="0" smtClean="0">
                          <a:latin typeface="Times New Roman" pitchFamily="18" charset="0"/>
                          <a:ea typeface="Times New Roman"/>
                          <a:cs typeface="Times New Roman" pitchFamily="18" charset="0"/>
                        </a:rPr>
                        <a:t> εντοπίζουν την παραβατικότητα.</a:t>
                      </a:r>
                      <a:endParaRPr lang="el-GR" sz="1600" dirty="0" smtClean="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112">
                <a:tc>
                  <a:txBody>
                    <a:bodyPr/>
                    <a:lstStyle/>
                    <a:p>
                      <a:pPr algn="l">
                        <a:lnSpc>
                          <a:spcPct val="150000"/>
                        </a:lnSpc>
                        <a:spcAft>
                          <a:spcPts val="0"/>
                        </a:spcAft>
                      </a:pPr>
                      <a:r>
                        <a:rPr lang="el-GR" sz="1600" b="1" i="1" u="sng" dirty="0">
                          <a:latin typeface="Times New Roman" pitchFamily="18" charset="0"/>
                          <a:ea typeface="Times New Roman"/>
                          <a:cs typeface="Times New Roman" pitchFamily="18" charset="0"/>
                        </a:rPr>
                        <a:t>Σε Επίπεδο Στάσεων</a:t>
                      </a:r>
                      <a:r>
                        <a:rPr lang="el-GR" sz="1600" b="1" u="sng" dirty="0" smtClean="0">
                          <a:latin typeface="Times New Roman" pitchFamily="18" charset="0"/>
                          <a:ea typeface="Times New Roman"/>
                          <a:cs typeface="Times New Roman" pitchFamily="18" charset="0"/>
                        </a:rPr>
                        <a:t>:</a:t>
                      </a:r>
                      <a:endParaRPr lang="el-GR" sz="1600" b="1" dirty="0">
                        <a:latin typeface="Times New Roman" pitchFamily="18" charset="0"/>
                        <a:ea typeface="Times New Roman"/>
                        <a:cs typeface="Times New Roman" pitchFamily="18" charset="0"/>
                      </a:endParaRPr>
                    </a:p>
                    <a:p>
                      <a:pPr algn="l">
                        <a:lnSpc>
                          <a:spcPct val="150000"/>
                        </a:lnSpc>
                        <a:spcAft>
                          <a:spcPts val="0"/>
                        </a:spcAft>
                      </a:pPr>
                      <a:r>
                        <a:rPr lang="el-GR" sz="1600" dirty="0">
                          <a:latin typeface="Times New Roman" pitchFamily="18" charset="0"/>
                          <a:ea typeface="Times New Roman"/>
                          <a:cs typeface="Times New Roman" pitchFamily="18" charset="0"/>
                        </a:rPr>
                        <a:t>Α) Να </a:t>
                      </a:r>
                      <a:r>
                        <a:rPr lang="el-GR" sz="1600" dirty="0" smtClean="0">
                          <a:latin typeface="Times New Roman" pitchFamily="18" charset="0"/>
                          <a:ea typeface="Times New Roman"/>
                          <a:cs typeface="Times New Roman" pitchFamily="18" charset="0"/>
                        </a:rPr>
                        <a:t>υιοθετήσουμε κριτική</a:t>
                      </a:r>
                      <a:r>
                        <a:rPr lang="el-GR" sz="1600" baseline="0" dirty="0" smtClean="0">
                          <a:latin typeface="Times New Roman" pitchFamily="18" charset="0"/>
                          <a:ea typeface="Times New Roman"/>
                          <a:cs typeface="Times New Roman" pitchFamily="18" charset="0"/>
                        </a:rPr>
                        <a:t> σκέψη ως προς την εφαρμογή των Κανόνων Εμπορίου</a:t>
                      </a:r>
                      <a:r>
                        <a:rPr lang="el-GR" sz="1600" dirty="0" smtClean="0">
                          <a:latin typeface="Times New Roman" pitchFamily="18" charset="0"/>
                          <a:ea typeface="Times New Roman"/>
                          <a:cs typeface="Times New Roman" pitchFamily="18" charset="0"/>
                        </a:rPr>
                        <a:t>.</a:t>
                      </a:r>
                      <a:endParaRPr lang="el-GR" sz="1600" dirty="0">
                        <a:latin typeface="Times New Roman" pitchFamily="18" charset="0"/>
                        <a:ea typeface="Times New Roman"/>
                        <a:cs typeface="Times New Roman" pitchFamily="18" charset="0"/>
                      </a:endParaRPr>
                    </a:p>
                    <a:p>
                      <a:pPr algn="l">
                        <a:lnSpc>
                          <a:spcPct val="150000"/>
                        </a:lnSpc>
                        <a:spcAft>
                          <a:spcPts val="0"/>
                        </a:spcAft>
                      </a:pPr>
                      <a:endParaRPr lang="el-GR" sz="1600" dirty="0">
                        <a:latin typeface="Times New Roman" pitchFamily="18" charset="0"/>
                        <a:ea typeface="Times New Roman"/>
                        <a:cs typeface="Times New Roman" pitchFamily="18" charset="0"/>
                      </a:endParaRPr>
                    </a:p>
                  </a:txBody>
                  <a:tcPr marL="54673" marR="54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268760"/>
            <a:ext cx="7772400" cy="3542551"/>
          </a:xfrm>
        </p:spPr>
        <p:style>
          <a:lnRef idx="1">
            <a:schemeClr val="accent1"/>
          </a:lnRef>
          <a:fillRef idx="2">
            <a:schemeClr val="accent1"/>
          </a:fillRef>
          <a:effectRef idx="1">
            <a:schemeClr val="accent1"/>
          </a:effectRef>
          <a:fontRef idx="minor">
            <a:schemeClr val="dk1"/>
          </a:fontRef>
        </p:style>
        <p:txBody>
          <a:bodyPr/>
          <a:lstStyle/>
          <a:p>
            <a:pPr algn="ctr"/>
            <a:endParaRPr lang="el-GR" sz="2400" b="1"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Δ/</a:t>
            </a:r>
            <a:r>
              <a:rPr lang="el-GR" sz="2400" b="1" u="sng" dirty="0" err="1" smtClean="0">
                <a:latin typeface="Times New Roman" pitchFamily="18" charset="0"/>
                <a:cs typeface="Times New Roman" pitchFamily="18" charset="0"/>
              </a:rPr>
              <a:t>νση </a:t>
            </a:r>
            <a:r>
              <a:rPr lang="el-GR" sz="2400" b="1" u="sng" dirty="0" smtClean="0">
                <a:latin typeface="Times New Roman" pitchFamily="18" charset="0"/>
                <a:cs typeface="Times New Roman" pitchFamily="18" charset="0"/>
              </a:rPr>
              <a:t>Εμπορικής Επιχειρηματικότητας</a:t>
            </a:r>
          </a:p>
          <a:p>
            <a:pPr algn="ctr"/>
            <a:endParaRPr lang="el-GR"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Τμήματα</a:t>
            </a:r>
          </a:p>
          <a:p>
            <a:pPr algn="ctr"/>
            <a:r>
              <a:rPr lang="el-GR" sz="2400" b="1" dirty="0" smtClean="0">
                <a:latin typeface="Times New Roman" pitchFamily="18" charset="0"/>
                <a:cs typeface="Times New Roman" pitchFamily="18" charset="0"/>
              </a:rPr>
              <a:t>Οργανωμένου και Ηλεκτρονικού </a:t>
            </a:r>
          </a:p>
          <a:p>
            <a:pPr algn="ctr"/>
            <a:r>
              <a:rPr lang="el-GR" sz="2400" b="1" dirty="0" smtClean="0">
                <a:latin typeface="Times New Roman" pitchFamily="18" charset="0"/>
                <a:cs typeface="Times New Roman" pitchFamily="18" charset="0"/>
              </a:rPr>
              <a:t>Εμπορίου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556792"/>
            <a:ext cx="5184576" cy="338437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ΤΡΟΠΟΠΟΙΗΣΗ </a:t>
            </a:r>
            <a:r>
              <a:rPr lang="el-GR" sz="3200" b="1" dirty="0" smtClean="0">
                <a:solidFill>
                  <a:srgbClr val="FF0000"/>
                </a:solidFill>
                <a:latin typeface="Times New Roman" pitchFamily="18" charset="0"/>
                <a:cs typeface="Times New Roman" pitchFamily="18" charset="0"/>
              </a:rPr>
              <a:t>ΠΑΡ. Δ </a:t>
            </a:r>
            <a:r>
              <a:rPr lang="el-GR" sz="3200" b="1" dirty="0" smtClean="0">
                <a:latin typeface="Times New Roman" pitchFamily="18" charset="0"/>
                <a:cs typeface="Times New Roman" pitchFamily="18" charset="0"/>
              </a:rPr>
              <a:t>ΤΟΥ ΑΡΘΡΟΥ 115 </a:t>
            </a:r>
          </a:p>
          <a:p>
            <a:pPr algn="ctr"/>
            <a:r>
              <a:rPr lang="el-GR" sz="3200" b="1" dirty="0" smtClean="0">
                <a:solidFill>
                  <a:srgbClr val="FF0000"/>
                </a:solidFill>
                <a:latin typeface="Times New Roman" pitchFamily="18" charset="0"/>
                <a:cs typeface="Times New Roman" pitchFamily="18" charset="0"/>
              </a:rPr>
              <a:t>ΚΥΛΙΚΕΙΑ ΣΧΟΛΕΙΩΝ</a:t>
            </a:r>
          </a:p>
        </p:txBody>
      </p:sp>
      <p:sp>
        <p:nvSpPr>
          <p:cNvPr id="5" name="4 - Κατακόρυφος πάπυρος"/>
          <p:cNvSpPr/>
          <p:nvPr/>
        </p:nvSpPr>
        <p:spPr>
          <a:xfrm>
            <a:off x="395536" y="1700808"/>
            <a:ext cx="2376264" cy="30243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84429/22 (Α΄4692)</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556792"/>
            <a:ext cx="5184576" cy="338437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ΤΡΟΠΟΠΟΙΗΣΗ ΤΟΥ ΑΡΘΡΟΥ 115 </a:t>
            </a:r>
          </a:p>
          <a:p>
            <a:pPr algn="ctr"/>
            <a:r>
              <a:rPr lang="el-GR" sz="3200" b="1" dirty="0" smtClean="0">
                <a:solidFill>
                  <a:srgbClr val="FF0000"/>
                </a:solidFill>
                <a:latin typeface="Times New Roman" pitchFamily="18" charset="0"/>
                <a:cs typeface="Times New Roman" pitchFamily="18" charset="0"/>
              </a:rPr>
              <a:t>ΣΤΟ ΣΥΝΟΛΟ ΤΟΥ</a:t>
            </a:r>
          </a:p>
        </p:txBody>
      </p:sp>
      <p:sp>
        <p:nvSpPr>
          <p:cNvPr id="5" name="4 - Κατακόρυφος πάπυρος"/>
          <p:cNvSpPr/>
          <p:nvPr/>
        </p:nvSpPr>
        <p:spPr>
          <a:xfrm>
            <a:off x="395536" y="1700808"/>
            <a:ext cx="2376264" cy="30243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94130/22 (Α΄5183)</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Άρθρο 66</a:t>
            </a:r>
          </a:p>
          <a:p>
            <a:pPr algn="ctr"/>
            <a:r>
              <a:rPr lang="el-GR" sz="2800" b="1" dirty="0" smtClean="0">
                <a:latin typeface="Times New Roman" pitchFamily="18" charset="0"/>
                <a:cs typeface="Times New Roman" pitchFamily="18" charset="0"/>
              </a:rPr>
              <a:t> «Ειδικότερες απαιτήσεις επισήμανσης </a:t>
            </a:r>
          </a:p>
          <a:p>
            <a:pPr algn="ctr"/>
            <a:r>
              <a:rPr lang="el-GR" sz="2800" b="1" dirty="0" smtClean="0">
                <a:latin typeface="Times New Roman" pitchFamily="18" charset="0"/>
                <a:cs typeface="Times New Roman" pitchFamily="18" charset="0"/>
              </a:rPr>
              <a:t>λοιπών βιομηχανικών προϊόντων»</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5" name="4 - Οριζόντιος πάπυρος"/>
          <p:cNvSpPr/>
          <p:nvPr/>
        </p:nvSpPr>
        <p:spPr>
          <a:xfrm>
            <a:off x="827584" y="1556792"/>
            <a:ext cx="7416824" cy="33843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rgbClr val="FF0000"/>
                </a:solidFill>
                <a:latin typeface="Times New Roman" pitchFamily="18" charset="0"/>
                <a:cs typeface="Times New Roman" pitchFamily="18" charset="0"/>
              </a:rPr>
              <a:t>Κανονισμός (ΕΕ) 2019/1020</a:t>
            </a:r>
          </a:p>
          <a:p>
            <a:pPr algn="ctr"/>
            <a:r>
              <a:rPr lang="el-GR" sz="3600" b="1" dirty="0" smtClean="0">
                <a:latin typeface="Times New Roman" pitchFamily="18" charset="0"/>
                <a:cs typeface="Times New Roman" pitchFamily="18" charset="0"/>
              </a:rPr>
              <a:t>Για την εποπτεία της αγοράς και τη συμμόρφωση των προϊόντων</a:t>
            </a:r>
            <a:endParaRPr lang="el-GR"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5" name="4 - Οριζόντιος πάπυρος"/>
          <p:cNvSpPr/>
          <p:nvPr/>
        </p:nvSpPr>
        <p:spPr>
          <a:xfrm>
            <a:off x="179512" y="1340768"/>
            <a:ext cx="4248472" cy="3600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rgbClr val="FF0000"/>
                </a:solidFill>
                <a:latin typeface="Times New Roman" pitchFamily="18" charset="0"/>
                <a:cs typeface="Times New Roman" pitchFamily="18" charset="0"/>
              </a:rPr>
              <a:t>Νέος Κανονισμός (ΕΕ) 2020/740</a:t>
            </a:r>
          </a:p>
          <a:p>
            <a:pPr algn="ctr"/>
            <a:r>
              <a:rPr lang="el-GR" sz="3600" b="1" dirty="0" smtClean="0">
                <a:latin typeface="Times New Roman" pitchFamily="18" charset="0"/>
                <a:cs typeface="Times New Roman" pitchFamily="18" charset="0"/>
              </a:rPr>
              <a:t>Σήμανση των ελαστικών </a:t>
            </a:r>
            <a:r>
              <a:rPr lang="el-GR" sz="3600" b="1" dirty="0" err="1" smtClean="0">
                <a:latin typeface="Times New Roman" pitchFamily="18" charset="0"/>
                <a:cs typeface="Times New Roman" pitchFamily="18" charset="0"/>
              </a:rPr>
              <a:t>επισώτρων</a:t>
            </a:r>
            <a:endParaRPr lang="el-GR" sz="3600" b="1" dirty="0">
              <a:latin typeface="Times New Roman" pitchFamily="18" charset="0"/>
              <a:cs typeface="Times New Roman" pitchFamily="18" charset="0"/>
            </a:endParaRPr>
          </a:p>
        </p:txBody>
      </p:sp>
      <p:sp>
        <p:nvSpPr>
          <p:cNvPr id="4" name="3 - Οριζόντιος πάπυρος"/>
          <p:cNvSpPr/>
          <p:nvPr/>
        </p:nvSpPr>
        <p:spPr>
          <a:xfrm>
            <a:off x="4716016" y="1196752"/>
            <a:ext cx="4248472" cy="36004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rgbClr val="FFFF00"/>
                </a:solidFill>
                <a:latin typeface="Times New Roman" pitchFamily="18" charset="0"/>
                <a:cs typeface="Times New Roman" pitchFamily="18" charset="0"/>
              </a:rPr>
              <a:t> Κατάργηση Κανονισμού (ΕΚ) 1222/2009</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412776"/>
            <a:ext cx="5184576" cy="352839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b="1" dirty="0" smtClean="0">
              <a:latin typeface="Times New Roman" pitchFamily="18" charset="0"/>
              <a:cs typeface="Times New Roman" pitchFamily="18" charset="0"/>
            </a:endParaRPr>
          </a:p>
          <a:p>
            <a:pPr algn="ctr"/>
            <a:r>
              <a:rPr lang="el-GR" sz="2000" b="1" dirty="0" smtClean="0">
                <a:latin typeface="Times New Roman" pitchFamily="18" charset="0"/>
                <a:cs typeface="Times New Roman" pitchFamily="18" charset="0"/>
              </a:rPr>
              <a:t>ΤΡΟΠΟΠΟΙΗΣΗ ΤΟΥ </a:t>
            </a:r>
            <a:r>
              <a:rPr lang="el-GR" sz="2400" b="1" dirty="0" smtClean="0">
                <a:latin typeface="Times New Roman" pitchFamily="18" charset="0"/>
                <a:cs typeface="Times New Roman" pitchFamily="18" charset="0"/>
              </a:rPr>
              <a:t>ΑΡΘΡΟΥ 66 </a:t>
            </a:r>
          </a:p>
          <a:p>
            <a:pPr algn="ctr"/>
            <a:r>
              <a:rPr lang="el-GR" sz="2800" b="1" dirty="0" smtClean="0">
                <a:solidFill>
                  <a:srgbClr val="FF0000"/>
                </a:solidFill>
                <a:latin typeface="Times New Roman" pitchFamily="18" charset="0"/>
                <a:cs typeface="Times New Roman" pitchFamily="18" charset="0"/>
              </a:rPr>
              <a:t>Σημείο 38 </a:t>
            </a:r>
          </a:p>
          <a:p>
            <a:pPr algn="ctr"/>
            <a:r>
              <a:rPr lang="el-GR" sz="3200" b="1" dirty="0" smtClean="0">
                <a:latin typeface="Times New Roman" pitchFamily="18" charset="0"/>
                <a:cs typeface="Times New Roman" pitchFamily="18" charset="0"/>
              </a:rPr>
              <a:t>Ελαστικά </a:t>
            </a:r>
            <a:r>
              <a:rPr lang="el-GR" sz="3200" b="1" dirty="0" err="1" smtClean="0">
                <a:latin typeface="Times New Roman" pitchFamily="18" charset="0"/>
                <a:cs typeface="Times New Roman" pitchFamily="18" charset="0"/>
              </a:rPr>
              <a:t>Επίσωτρα</a:t>
            </a:r>
            <a:endParaRPr lang="el-GR" sz="3200" b="1" dirty="0" smtClean="0">
              <a:solidFill>
                <a:srgbClr val="FF0000"/>
              </a:solidFill>
              <a:latin typeface="Times New Roman" pitchFamily="18" charset="0"/>
              <a:cs typeface="Times New Roman" pitchFamily="18" charset="0"/>
            </a:endParaRPr>
          </a:p>
          <a:p>
            <a:pPr algn="ctr"/>
            <a:r>
              <a:rPr lang="el-GR" sz="2000" b="1" dirty="0" smtClean="0">
                <a:solidFill>
                  <a:srgbClr val="FF0000"/>
                </a:solidFill>
                <a:latin typeface="Times New Roman" pitchFamily="18" charset="0"/>
                <a:cs typeface="Times New Roman" pitchFamily="18" charset="0"/>
              </a:rPr>
              <a:t>του Πίνακα Β «ΚΑΤΑΛΟΓΟΣ ΠΡΟΪΟΝΤΩΝ ΧΩΡΙΣ ΣΗΜΑΝΣΗ ΣΥΜΜΟΡΦΩΣΗΣ </a:t>
            </a:r>
          </a:p>
          <a:p>
            <a:pPr algn="ctr"/>
            <a:r>
              <a:rPr lang="el-GR" sz="2000" b="1" dirty="0" smtClean="0">
                <a:solidFill>
                  <a:srgbClr val="FF0000"/>
                </a:solidFill>
                <a:latin typeface="Times New Roman" pitchFamily="18" charset="0"/>
                <a:cs typeface="Times New Roman" pitchFamily="18" charset="0"/>
              </a:rPr>
              <a:t>ΜΕ ΕΝΩΣΙΑΚΗ ΝΟΜΟΘΕΣΙΑ»</a:t>
            </a:r>
          </a:p>
          <a:p>
            <a:pPr algn="ctr"/>
            <a:endParaRPr lang="el-GR" sz="2000" b="1" dirty="0" smtClean="0">
              <a:solidFill>
                <a:schemeClr val="bg1"/>
              </a:solidFill>
              <a:latin typeface="Times New Roman" pitchFamily="18" charset="0"/>
              <a:cs typeface="Times New Roman" pitchFamily="18" charset="0"/>
            </a:endParaRPr>
          </a:p>
          <a:p>
            <a:pPr algn="ctr"/>
            <a:r>
              <a:rPr lang="el-GR" sz="2000" b="1" dirty="0" smtClean="0">
                <a:solidFill>
                  <a:schemeClr val="tx1"/>
                </a:solidFill>
                <a:latin typeface="Times New Roman" pitchFamily="18" charset="0"/>
                <a:cs typeface="Times New Roman" pitchFamily="18" charset="0"/>
              </a:rPr>
              <a:t>ΠΡΟΣΘΗΚΗ</a:t>
            </a:r>
          </a:p>
          <a:p>
            <a:pPr algn="ctr"/>
            <a:r>
              <a:rPr lang="el-GR" sz="2000" b="1" dirty="0" smtClean="0">
                <a:solidFill>
                  <a:schemeClr val="tx1"/>
                </a:solidFill>
                <a:latin typeface="Times New Roman" pitchFamily="18" charset="0"/>
                <a:cs typeface="Times New Roman" pitchFamily="18" charset="0"/>
              </a:rPr>
              <a:t> ΠΑΡ. 4 ΚΑΙ ΣΗΜΕΙΟΥ 5 Δ.</a:t>
            </a:r>
          </a:p>
        </p:txBody>
      </p:sp>
      <p:sp>
        <p:nvSpPr>
          <p:cNvPr id="5" name="4 - Κατακόρυφος πάπυρος"/>
          <p:cNvSpPr/>
          <p:nvPr/>
        </p:nvSpPr>
        <p:spPr>
          <a:xfrm>
            <a:off x="395536" y="1412776"/>
            <a:ext cx="2376264" cy="3600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59869/22 (Α΄3005)</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1331640" y="188640"/>
            <a:ext cx="6480720" cy="208823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l-GR" sz="3200" dirty="0" smtClean="0">
                <a:latin typeface="Times New Roman" pitchFamily="18" charset="0"/>
                <a:ea typeface="Times New Roman"/>
                <a:cs typeface="Times New Roman" pitchFamily="18" charset="0"/>
              </a:rPr>
              <a:t/>
            </a:r>
            <a:br>
              <a:rPr lang="el-GR" sz="3200" dirty="0" smtClean="0">
                <a:latin typeface="Times New Roman" pitchFamily="18" charset="0"/>
                <a:ea typeface="Times New Roman"/>
                <a:cs typeface="Times New Roman" pitchFamily="18" charset="0"/>
              </a:rPr>
            </a:br>
            <a:r>
              <a:rPr lang="el-GR" sz="3200" dirty="0" smtClean="0">
                <a:latin typeface="Times New Roman" pitchFamily="18" charset="0"/>
                <a:ea typeface="Times New Roman"/>
                <a:cs typeface="Times New Roman" pitchFamily="18" charset="0"/>
              </a:rPr>
              <a:t/>
            </a:r>
            <a:br>
              <a:rPr lang="el-GR" sz="3200" dirty="0" smtClean="0">
                <a:latin typeface="Times New Roman" pitchFamily="18" charset="0"/>
                <a:ea typeface="Times New Roman"/>
                <a:cs typeface="Times New Roman" pitchFamily="18" charset="0"/>
              </a:rPr>
            </a:br>
            <a:r>
              <a:rPr lang="el-GR" sz="3100" u="sng" dirty="0" smtClean="0">
                <a:latin typeface="Times New Roman" pitchFamily="18" charset="0"/>
                <a:ea typeface="Times New Roman"/>
                <a:cs typeface="Times New Roman" pitchFamily="18" charset="0"/>
              </a:rPr>
              <a:t>ΕΠΟΠΤΕΙΑ ΤΗΣ ΑΓΟΡΑΣ</a:t>
            </a:r>
            <a:r>
              <a:rPr lang="el-GR" sz="3100" dirty="0" smtClean="0">
                <a:latin typeface="Times New Roman" pitchFamily="18" charset="0"/>
                <a:ea typeface="Times New Roman"/>
                <a:cs typeface="Times New Roman" pitchFamily="18" charset="0"/>
              </a:rPr>
              <a:t/>
            </a:r>
            <a:br>
              <a:rPr lang="el-GR" sz="3100" dirty="0" smtClean="0">
                <a:latin typeface="Times New Roman" pitchFamily="18" charset="0"/>
                <a:ea typeface="Times New Roman"/>
                <a:cs typeface="Times New Roman" pitchFamily="18" charset="0"/>
              </a:rPr>
            </a:br>
            <a:r>
              <a:rPr lang="el-GR" sz="3100" u="sng" dirty="0">
                <a:latin typeface="Times New Roman" pitchFamily="18" charset="0"/>
                <a:ea typeface="Times New Roman"/>
                <a:cs typeface="Times New Roman" pitchFamily="18" charset="0"/>
              </a:rPr>
              <a:t>ΚΑΙ ΔΙΥΠΗΡΕΣΙΑΚΗ ΣΥΝΕΡΓΑΣΙΑ</a:t>
            </a:r>
            <a:r>
              <a:rPr lang="el-GR" sz="3100" dirty="0" smtClean="0">
                <a:latin typeface="Times New Roman" pitchFamily="18" charset="0"/>
                <a:ea typeface="Times New Roman"/>
                <a:cs typeface="Times New Roman" pitchFamily="18" charset="0"/>
              </a:rPr>
              <a:t/>
            </a:r>
            <a:br>
              <a:rPr lang="el-GR" sz="3100" dirty="0" smtClean="0">
                <a:latin typeface="Times New Roman" pitchFamily="18" charset="0"/>
                <a:ea typeface="Times New Roman"/>
                <a:cs typeface="Times New Roman" pitchFamily="18" charset="0"/>
              </a:rPr>
            </a:br>
            <a:r>
              <a:rPr lang="el-GR" sz="3100" dirty="0" smtClean="0">
                <a:latin typeface="Times New Roman" pitchFamily="18" charset="0"/>
                <a:ea typeface="Times New Roman"/>
                <a:cs typeface="Times New Roman" pitchFamily="18" charset="0"/>
              </a:rPr>
              <a:t>ΤΙΜΟΚΑΤΑΛΟΓΟΙ ΚΑΤΑΣΤΗΜΑΤΩΝ </a:t>
            </a:r>
            <a:br>
              <a:rPr lang="el-GR" sz="3100" dirty="0" smtClean="0">
                <a:latin typeface="Times New Roman" pitchFamily="18" charset="0"/>
                <a:ea typeface="Times New Roman"/>
                <a:cs typeface="Times New Roman" pitchFamily="18" charset="0"/>
              </a:rPr>
            </a:br>
            <a:r>
              <a:rPr lang="el-GR" sz="3100" dirty="0" smtClean="0">
                <a:latin typeface="Times New Roman" pitchFamily="18" charset="0"/>
                <a:ea typeface="Times New Roman"/>
                <a:cs typeface="Times New Roman" pitchFamily="18" charset="0"/>
              </a:rPr>
              <a:t>ΕΣΤΙΑΣΗΣ</a:t>
            </a:r>
            <a:r>
              <a:rPr lang="el-GR" sz="3200" dirty="0" smtClean="0">
                <a:latin typeface="Times New Roman" pitchFamily="18" charset="0"/>
                <a:ea typeface="Times New Roman"/>
                <a:cs typeface="Times New Roman" pitchFamily="18" charset="0"/>
              </a:rPr>
              <a:t/>
            </a:r>
            <a:br>
              <a:rPr lang="el-GR" sz="3200" dirty="0" smtClean="0">
                <a:latin typeface="Times New Roman" pitchFamily="18" charset="0"/>
                <a:ea typeface="Times New Roman"/>
                <a:cs typeface="Times New Roman" pitchFamily="18" charset="0"/>
              </a:rPr>
            </a:br>
            <a:r>
              <a:rPr lang="el-GR" sz="3200" dirty="0" smtClean="0">
                <a:latin typeface="Times New Roman" pitchFamily="18" charset="0"/>
                <a:ea typeface="Times New Roman"/>
                <a:cs typeface="Times New Roman" pitchFamily="18" charset="0"/>
              </a:rPr>
              <a:t/>
            </a:r>
            <a:br>
              <a:rPr lang="el-GR" sz="3200" dirty="0" smtClean="0">
                <a:latin typeface="Times New Roman" pitchFamily="18" charset="0"/>
                <a:ea typeface="Times New Roman"/>
                <a:cs typeface="Times New Roman" pitchFamily="18" charset="0"/>
              </a:rPr>
            </a:br>
            <a:r>
              <a:rPr lang="el-GR" sz="3200" dirty="0" smtClean="0">
                <a:latin typeface="Times New Roman" pitchFamily="18" charset="0"/>
                <a:ea typeface="Times New Roman"/>
                <a:cs typeface="Times New Roman" pitchFamily="18" charset="0"/>
              </a:rPr>
              <a:t>	</a:t>
            </a:r>
            <a:endParaRPr lang="el-GR" sz="3200" dirty="0"/>
          </a:p>
        </p:txBody>
      </p:sp>
      <p:pic>
        <p:nvPicPr>
          <p:cNvPr id="15362" name="Picture 2" descr="City Bistro Athens, Κέντρο Αθήνας , Μεσογειακή κουζίνα"/>
          <p:cNvPicPr>
            <a:picLocks noChangeAspect="1" noChangeArrowheads="1"/>
          </p:cNvPicPr>
          <p:nvPr/>
        </p:nvPicPr>
        <p:blipFill>
          <a:blip r:embed="rId2" cstate="print"/>
          <a:srcRect/>
          <a:stretch>
            <a:fillRect/>
          </a:stretch>
        </p:blipFill>
        <p:spPr bwMode="auto">
          <a:xfrm>
            <a:off x="1331640" y="2420888"/>
            <a:ext cx="6480720" cy="3528393"/>
          </a:xfrm>
          <a:prstGeom prst="rect">
            <a:avLst/>
          </a:prstGeo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60649"/>
            <a:ext cx="7772400" cy="936103"/>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412776"/>
            <a:ext cx="7772400" cy="3398535"/>
          </a:xfrm>
        </p:spPr>
        <p:txBody>
          <a:bodyPr>
            <a:normAutofit/>
          </a:bodyPr>
          <a:lstStyle/>
          <a:p>
            <a:pPr algn="just"/>
            <a:r>
              <a:rPr lang="el-GR" sz="2400" dirty="0" smtClean="0">
                <a:latin typeface="Times New Roman" pitchFamily="18" charset="0"/>
                <a:cs typeface="Times New Roman" pitchFamily="18" charset="0"/>
              </a:rPr>
              <a:t>Στη </a:t>
            </a:r>
            <a:r>
              <a:rPr lang="el-GR" sz="2400" u="sng" dirty="0" smtClean="0">
                <a:solidFill>
                  <a:schemeClr val="accent2"/>
                </a:solidFill>
                <a:latin typeface="Times New Roman" pitchFamily="18" charset="0"/>
                <a:cs typeface="Times New Roman" pitchFamily="18" charset="0"/>
              </a:rPr>
              <a:t>σημερινή συνάντηση </a:t>
            </a:r>
            <a:r>
              <a:rPr lang="el-GR" sz="2400" dirty="0" smtClean="0">
                <a:latin typeface="Times New Roman" pitchFamily="18" charset="0"/>
                <a:cs typeface="Times New Roman" pitchFamily="18" charset="0"/>
              </a:rPr>
              <a:t>θα ασχοληθούμε ειδικότερα με τους </a:t>
            </a:r>
          </a:p>
          <a:p>
            <a:pPr algn="ctr"/>
            <a:endParaRPr lang="el-GR" sz="2400" dirty="0" smtClean="0">
              <a:latin typeface="Times New Roman" pitchFamily="18" charset="0"/>
              <a:cs typeface="Times New Roman" pitchFamily="18" charset="0"/>
            </a:endParaRPr>
          </a:p>
          <a:p>
            <a:pPr algn="ctr"/>
            <a:r>
              <a:rPr lang="el-GR" sz="4000" b="1" dirty="0" smtClean="0">
                <a:latin typeface="Times New Roman" pitchFamily="18" charset="0"/>
                <a:cs typeface="Times New Roman" pitchFamily="18" charset="0"/>
              </a:rPr>
              <a:t>ΤΙΜΟΚΑΤΑΛΟΓΟΥΣ </a:t>
            </a:r>
          </a:p>
          <a:p>
            <a:pPr algn="ctr"/>
            <a:r>
              <a:rPr lang="el-GR" sz="4000" b="1" dirty="0" smtClean="0">
                <a:latin typeface="Times New Roman" pitchFamily="18" charset="0"/>
                <a:cs typeface="Times New Roman" pitchFamily="18" charset="0"/>
              </a:rPr>
              <a:t>ΚΑΤΑΣΤΗΜΑΤΩΝ </a:t>
            </a:r>
          </a:p>
          <a:p>
            <a:pPr algn="ctr"/>
            <a:r>
              <a:rPr lang="el-GR" sz="4000" b="1" dirty="0" smtClean="0">
                <a:latin typeface="Times New Roman" pitchFamily="18" charset="0"/>
                <a:cs typeface="Times New Roman" pitchFamily="18" charset="0"/>
              </a:rPr>
              <a:t>ΕΣΤΙΑΣΗΣ</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484784"/>
            <a:ext cx="7772400" cy="3456384"/>
          </a:xfrm>
        </p:spPr>
        <p:txBody>
          <a:bodyPr>
            <a:normAutofit/>
          </a:bodyPr>
          <a:lstStyle/>
          <a:p>
            <a:pPr algn="ctr"/>
            <a:r>
              <a:rPr lang="el-GR" sz="2800" b="1" u="sng" dirty="0" smtClean="0">
                <a:latin typeface="Times New Roman" pitchFamily="18" charset="0"/>
                <a:cs typeface="Times New Roman" pitchFamily="18" charset="0"/>
              </a:rPr>
              <a:t>ΘΕΣΜΙΚΟ ΠΛΑΙΣΙΟ ΚΑΝΟΝΩΝ ΔΙΕΠΠΥ</a:t>
            </a:r>
          </a:p>
          <a:p>
            <a:pPr algn="ctr"/>
            <a:endParaRPr lang="el-GR" sz="2800"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Άρθρο 70</a:t>
            </a:r>
          </a:p>
          <a:p>
            <a:pPr algn="ctr"/>
            <a:r>
              <a:rPr lang="el-GR" sz="2800" b="1" dirty="0" smtClean="0">
                <a:latin typeface="Times New Roman" pitchFamily="18" charset="0"/>
                <a:cs typeface="Times New Roman" pitchFamily="18" charset="0"/>
              </a:rPr>
              <a:t>Τήρηση τιμοκαταλόγων</a:t>
            </a:r>
          </a:p>
          <a:p>
            <a:pPr algn="ctr"/>
            <a:endParaRPr lang="el-GR" sz="2800"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Άρθρο 71</a:t>
            </a:r>
          </a:p>
          <a:p>
            <a:pPr algn="ctr"/>
            <a:r>
              <a:rPr lang="el-GR" sz="2800" b="1" dirty="0" smtClean="0">
                <a:latin typeface="Times New Roman" pitchFamily="18" charset="0"/>
                <a:cs typeface="Times New Roman" pitchFamily="18" charset="0"/>
              </a:rPr>
              <a:t>Ενδείξεις τιμοκαταλόγων</a:t>
            </a:r>
          </a:p>
          <a:p>
            <a:pPr algn="ctr"/>
            <a:endParaRPr lang="el-GR" sz="2000" dirty="0" smtClean="0">
              <a:latin typeface="Times New Roman" pitchFamily="18" charset="0"/>
              <a:cs typeface="Times New Roman" pitchFamily="18" charset="0"/>
            </a:endParaRPr>
          </a:p>
        </p:txBody>
      </p:sp>
      <p:sp>
        <p:nvSpPr>
          <p:cNvPr id="4" name="1 - Τίτλος"/>
          <p:cNvSpPr>
            <a:spLocks noGrp="1"/>
          </p:cNvSpPr>
          <p:nvPr>
            <p:ph type="ctrTitle"/>
          </p:nvPr>
        </p:nvSpPr>
        <p:spPr>
          <a:xfrm>
            <a:off x="685800" y="260350"/>
            <a:ext cx="7772400" cy="93640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340768"/>
            <a:ext cx="7772400" cy="3888432"/>
          </a:xfrm>
        </p:spPr>
        <p:txBody>
          <a:bodyPr>
            <a:normAutofit/>
          </a:bodyPr>
          <a:lstStyle/>
          <a:p>
            <a:pPr algn="ctr"/>
            <a:r>
              <a:rPr lang="el-GR" sz="2000" b="1" u="sng" dirty="0" smtClean="0">
                <a:latin typeface="Times New Roman" pitchFamily="18" charset="0"/>
                <a:cs typeface="Times New Roman" pitchFamily="18" charset="0"/>
              </a:rPr>
              <a:t>ΥΠΟΧΡΕΩΣΕΙΣ ΚΑΤΑΣΤΗΜΑΤΩΝ</a:t>
            </a:r>
          </a:p>
          <a:p>
            <a:pPr algn="just"/>
            <a:r>
              <a:rPr lang="el-GR" sz="2000"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Ανάρτηση</a:t>
            </a:r>
            <a:r>
              <a:rPr lang="el-GR" sz="2000" dirty="0" smtClean="0">
                <a:latin typeface="Times New Roman" pitchFamily="18" charset="0"/>
                <a:cs typeface="Times New Roman" pitchFamily="18" charset="0"/>
              </a:rPr>
              <a:t> τιμοκατάλογο στην είσοδο του κατ/</a:t>
            </a:r>
            <a:r>
              <a:rPr lang="el-GR" sz="2000" dirty="0" err="1" smtClean="0">
                <a:latin typeface="Times New Roman" pitchFamily="18" charset="0"/>
                <a:cs typeface="Times New Roman" pitchFamily="18" charset="0"/>
              </a:rPr>
              <a:t>τος </a:t>
            </a:r>
            <a:r>
              <a:rPr lang="el-GR" sz="2000" dirty="0" smtClean="0">
                <a:latin typeface="Times New Roman" pitchFamily="18" charset="0"/>
                <a:cs typeface="Times New Roman" pitchFamily="18" charset="0"/>
              </a:rPr>
              <a:t>σε εμφανές σημείο.</a:t>
            </a:r>
          </a:p>
          <a:p>
            <a:pPr algn="just"/>
            <a:r>
              <a:rPr lang="el-GR" sz="2000"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Ύπαρξη</a:t>
            </a:r>
            <a:r>
              <a:rPr lang="el-GR" sz="2000" dirty="0" smtClean="0">
                <a:latin typeface="Times New Roman" pitchFamily="18" charset="0"/>
                <a:cs typeface="Times New Roman" pitchFamily="18" charset="0"/>
              </a:rPr>
              <a:t> ικανού αριθμού</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καταλόγων.</a:t>
            </a:r>
          </a:p>
          <a:p>
            <a:pPr algn="just">
              <a:spcBef>
                <a:spcPts val="0"/>
              </a:spcBef>
            </a:pPr>
            <a:r>
              <a:rPr lang="el-GR" sz="2000"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Υποχρεωτική σύνταξη στην ελληνική γλώσσα </a:t>
            </a:r>
            <a:r>
              <a:rPr lang="el-GR" sz="2000" dirty="0" smtClean="0">
                <a:latin typeface="Times New Roman" pitchFamily="18" charset="0"/>
                <a:cs typeface="Times New Roman" pitchFamily="18" charset="0"/>
              </a:rPr>
              <a:t>και </a:t>
            </a:r>
            <a:r>
              <a:rPr lang="el-GR" sz="2000" b="1" u="sng" dirty="0" smtClean="0">
                <a:solidFill>
                  <a:srgbClr val="FF0000"/>
                </a:solidFill>
                <a:latin typeface="Times New Roman" pitchFamily="18" charset="0"/>
                <a:cs typeface="Times New Roman" pitchFamily="18" charset="0"/>
              </a:rPr>
              <a:t>προαιρετικά</a:t>
            </a:r>
            <a:r>
              <a:rPr lang="el-GR" sz="2000" dirty="0" smtClean="0">
                <a:latin typeface="Times New Roman" pitchFamily="18" charset="0"/>
                <a:cs typeface="Times New Roman" pitchFamily="18" charset="0"/>
              </a:rPr>
              <a:t> σε ακόμα μία ή </a:t>
            </a:r>
            <a:r>
              <a:rPr lang="el-GR" sz="2000" b="1" u="sng" dirty="0" smtClean="0">
                <a:solidFill>
                  <a:srgbClr val="FF0000"/>
                </a:solidFill>
                <a:latin typeface="Times New Roman" pitchFamily="18" charset="0"/>
                <a:cs typeface="Times New Roman" pitchFamily="18" charset="0"/>
              </a:rPr>
              <a:t>περισσότερες ξένες γλώσσες</a:t>
            </a:r>
          </a:p>
          <a:p>
            <a:pPr algn="just">
              <a:spcBef>
                <a:spcPts val="0"/>
              </a:spcBef>
            </a:pPr>
            <a:r>
              <a:rPr lang="el-GR" sz="2000" dirty="0" smtClean="0">
                <a:latin typeface="Times New Roman" pitchFamily="18" charset="0"/>
                <a:cs typeface="Times New Roman" pitchFamily="18" charset="0"/>
              </a:rPr>
              <a:t> - </a:t>
            </a:r>
            <a:r>
              <a:rPr lang="el-GR" sz="2000" b="1" u="sng" dirty="0" smtClean="0">
                <a:solidFill>
                  <a:srgbClr val="FF0000"/>
                </a:solidFill>
                <a:latin typeface="Times New Roman" pitchFamily="18" charset="0"/>
                <a:cs typeface="Times New Roman" pitchFamily="18" charset="0"/>
              </a:rPr>
              <a:t>Εξασφάλιση πληροφόρησης </a:t>
            </a:r>
            <a:r>
              <a:rPr lang="el-GR" sz="2000" dirty="0" smtClean="0">
                <a:latin typeface="Times New Roman" pitchFamily="18" charset="0"/>
                <a:cs typeface="Times New Roman" pitchFamily="18" charset="0"/>
              </a:rPr>
              <a:t>ατόμων με αναπηρία </a:t>
            </a:r>
            <a:r>
              <a:rPr lang="el-GR" sz="2000" b="1" u="sng" dirty="0" smtClean="0">
                <a:solidFill>
                  <a:srgbClr val="FF0000"/>
                </a:solidFill>
                <a:latin typeface="Times New Roman" pitchFamily="18" charset="0"/>
                <a:cs typeface="Times New Roman" pitchFamily="18" charset="0"/>
              </a:rPr>
              <a:t>(</a:t>
            </a:r>
            <a:r>
              <a:rPr lang="el-GR" sz="2000" b="1" u="sng" dirty="0" err="1" smtClean="0">
                <a:solidFill>
                  <a:srgbClr val="FF0000"/>
                </a:solidFill>
                <a:latin typeface="Times New Roman" pitchFamily="18" charset="0"/>
                <a:cs typeface="Times New Roman" pitchFamily="18" charset="0"/>
              </a:rPr>
              <a:t>Α.με.Α</a:t>
            </a:r>
            <a:r>
              <a:rPr lang="el-GR" sz="2000" b="1" u="sng" dirty="0" smtClean="0">
                <a:solidFill>
                  <a:srgbClr val="FF0000"/>
                </a:solidFill>
                <a:latin typeface="Times New Roman" pitchFamily="18" charset="0"/>
                <a:cs typeface="Times New Roman" pitchFamily="18" charset="0"/>
              </a:rPr>
              <a:t>.)</a:t>
            </a:r>
          </a:p>
          <a:p>
            <a:pPr algn="just">
              <a:spcBef>
                <a:spcPts val="0"/>
              </a:spcBef>
            </a:pPr>
            <a:r>
              <a:rPr lang="el-GR" sz="2000"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Τιμές σε όλα τα είδη </a:t>
            </a:r>
            <a:r>
              <a:rPr lang="el-GR" sz="2000" dirty="0" smtClean="0">
                <a:latin typeface="Times New Roman" pitchFamily="18" charset="0"/>
                <a:cs typeface="Times New Roman" pitchFamily="18" charset="0"/>
              </a:rPr>
              <a:t>συμπεριλαμβανομένου του </a:t>
            </a:r>
            <a:r>
              <a:rPr lang="el-GR" sz="2000" b="1" u="sng" dirty="0" smtClean="0">
                <a:solidFill>
                  <a:srgbClr val="FF0000"/>
                </a:solidFill>
                <a:latin typeface="Times New Roman" pitchFamily="18" charset="0"/>
                <a:cs typeface="Times New Roman" pitchFamily="18" charset="0"/>
              </a:rPr>
              <a:t>ΦΠΑ</a:t>
            </a:r>
            <a:r>
              <a:rPr lang="el-GR" sz="2000" b="1" dirty="0" smtClean="0">
                <a:latin typeface="Times New Roman" pitchFamily="18" charset="0"/>
                <a:cs typeface="Times New Roman" pitchFamily="18" charset="0"/>
              </a:rPr>
              <a:t>.</a:t>
            </a:r>
          </a:p>
          <a:p>
            <a:pPr algn="just"/>
            <a:r>
              <a:rPr lang="el-GR" sz="2000" b="1" dirty="0" smtClean="0">
                <a:latin typeface="Times New Roman" pitchFamily="18" charset="0"/>
                <a:cs typeface="Times New Roman" pitchFamily="18" charset="0"/>
              </a:rPr>
              <a:t>- </a:t>
            </a:r>
            <a:r>
              <a:rPr lang="el-GR" sz="2000" b="1" u="sng" dirty="0" smtClean="0">
                <a:solidFill>
                  <a:srgbClr val="FF0000"/>
                </a:solidFill>
                <a:latin typeface="Times New Roman" pitchFamily="18" charset="0"/>
                <a:cs typeface="Times New Roman" pitchFamily="18" charset="0"/>
              </a:rPr>
              <a:t>Ενδείξεις </a:t>
            </a:r>
            <a:r>
              <a:rPr lang="el-GR" sz="2000" dirty="0" smtClean="0">
                <a:latin typeface="Times New Roman" pitchFamily="18" charset="0"/>
                <a:cs typeface="Times New Roman" pitchFamily="18" charset="0"/>
              </a:rPr>
              <a:t>: </a:t>
            </a:r>
            <a:r>
              <a:rPr lang="el-GR" sz="2000" u="sng" dirty="0" smtClean="0">
                <a:latin typeface="Times New Roman" pitchFamily="18" charset="0"/>
                <a:cs typeface="Times New Roman" pitchFamily="18" charset="0"/>
              </a:rPr>
              <a:t>«Κατεψυγμένο», «</a:t>
            </a:r>
            <a:r>
              <a:rPr lang="el-GR" sz="2000" u="sng" dirty="0" err="1" smtClean="0">
                <a:latin typeface="Times New Roman" pitchFamily="18" charset="0"/>
                <a:cs typeface="Times New Roman" pitchFamily="18" charset="0"/>
              </a:rPr>
              <a:t>Προμαγειρευμένο</a:t>
            </a:r>
            <a:r>
              <a:rPr lang="el-GR" sz="2000" u="sng" dirty="0" smtClean="0">
                <a:latin typeface="Times New Roman" pitchFamily="18" charset="0"/>
                <a:cs typeface="Times New Roman" pitchFamily="18" charset="0"/>
              </a:rPr>
              <a:t>», «Προτηγανισμένο», «Προϊόν </a:t>
            </a:r>
            <a:r>
              <a:rPr lang="el-GR" sz="2000" u="sng" dirty="0" err="1" smtClean="0">
                <a:latin typeface="Times New Roman" pitchFamily="18" charset="0"/>
                <a:cs typeface="Times New Roman" pitchFamily="18" charset="0"/>
              </a:rPr>
              <a:t>Π.Ο.Π.»,«προϊόν</a:t>
            </a:r>
            <a:r>
              <a:rPr lang="el-GR" sz="2000" u="sng" dirty="0" smtClean="0">
                <a:latin typeface="Times New Roman" pitchFamily="18" charset="0"/>
                <a:cs typeface="Times New Roman" pitchFamily="18" charset="0"/>
              </a:rPr>
              <a:t> Π.Γ.Ε.», </a:t>
            </a:r>
            <a:r>
              <a:rPr lang="el-GR" sz="2000" dirty="0" smtClean="0">
                <a:latin typeface="Times New Roman" pitchFamily="18" charset="0"/>
                <a:cs typeface="Times New Roman" pitchFamily="18" charset="0"/>
              </a:rPr>
              <a:t>αποκλειστικά και μόνο για τα προϊόντα που ανήκουν επισήμως σε αυτές τις κατηγορίες. </a:t>
            </a:r>
          </a:p>
          <a:p>
            <a:pPr algn="just"/>
            <a:r>
              <a:rPr lang="el-GR" sz="2000" dirty="0" smtClean="0">
                <a:latin typeface="Times New Roman" pitchFamily="18" charset="0"/>
                <a:cs typeface="Times New Roman" pitchFamily="18" charset="0"/>
              </a:rPr>
              <a:t> </a:t>
            </a:r>
            <a:r>
              <a:rPr lang="el-GR" sz="2000" b="1" dirty="0" smtClean="0">
                <a:latin typeface="Times New Roman" pitchFamily="18" charset="0"/>
                <a:cs typeface="Times New Roman" pitchFamily="18" charset="0"/>
              </a:rPr>
              <a:t>- </a:t>
            </a:r>
            <a:r>
              <a:rPr lang="el-GR" sz="2000" b="1" u="sng" dirty="0" err="1" smtClean="0">
                <a:solidFill>
                  <a:srgbClr val="FF0000"/>
                </a:solidFill>
                <a:latin typeface="Times New Roman" pitchFamily="18" charset="0"/>
                <a:cs typeface="Times New Roman" pitchFamily="18" charset="0"/>
              </a:rPr>
              <a:t>Προσυσκευασμένα</a:t>
            </a:r>
            <a:r>
              <a:rPr lang="el-GR" sz="2000" b="1" u="sng" dirty="0" smtClean="0">
                <a:solidFill>
                  <a:srgbClr val="FF0000"/>
                </a:solidFill>
                <a:latin typeface="Times New Roman" pitchFamily="18" charset="0"/>
                <a:cs typeface="Times New Roman" pitchFamily="18" charset="0"/>
              </a:rPr>
              <a:t> ποτά</a:t>
            </a:r>
            <a:r>
              <a:rPr lang="el-GR" sz="2000" dirty="0" smtClean="0">
                <a:latin typeface="Times New Roman" pitchFamily="18" charset="0"/>
                <a:cs typeface="Times New Roman" pitchFamily="18" charset="0"/>
              </a:rPr>
              <a:t>: </a:t>
            </a:r>
            <a:r>
              <a:rPr lang="el-GR" sz="2000" b="1" dirty="0" smtClean="0">
                <a:solidFill>
                  <a:srgbClr val="FF0000"/>
                </a:solidFill>
                <a:latin typeface="Times New Roman" pitchFamily="18" charset="0"/>
                <a:cs typeface="Times New Roman" pitchFamily="18" charset="0"/>
              </a:rPr>
              <a:t>ετικέτα</a:t>
            </a:r>
            <a:r>
              <a:rPr lang="el-GR" sz="2000" dirty="0" smtClean="0">
                <a:latin typeface="Times New Roman" pitchFamily="18" charset="0"/>
                <a:cs typeface="Times New Roman" pitchFamily="18" charset="0"/>
              </a:rPr>
              <a:t> και ο </a:t>
            </a:r>
            <a:r>
              <a:rPr lang="el-GR" sz="2000" b="1" dirty="0" smtClean="0">
                <a:solidFill>
                  <a:srgbClr val="FF0000"/>
                </a:solidFill>
                <a:latin typeface="Times New Roman" pitchFamily="18" charset="0"/>
                <a:cs typeface="Times New Roman" pitchFamily="18" charset="0"/>
              </a:rPr>
              <a:t>όγκος</a:t>
            </a:r>
            <a:r>
              <a:rPr lang="el-GR" sz="2000" b="1"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περιεχομένου  σε</a:t>
            </a:r>
            <a:r>
              <a:rPr lang="el-GR" sz="2000" dirty="0" smtClean="0">
                <a:solidFill>
                  <a:srgbClr val="FF0000"/>
                </a:solidFill>
                <a:latin typeface="Times New Roman" pitchFamily="18" charset="0"/>
                <a:cs typeface="Times New Roman" pitchFamily="18" charset="0"/>
              </a:rPr>
              <a:t> </a:t>
            </a:r>
            <a:r>
              <a:rPr lang="el-GR" sz="2000" b="1" dirty="0" smtClean="0">
                <a:solidFill>
                  <a:srgbClr val="FF0000"/>
                </a:solidFill>
                <a:latin typeface="Times New Roman" pitchFamily="18" charset="0"/>
                <a:cs typeface="Times New Roman" pitchFamily="18" charset="0"/>
              </a:rPr>
              <a:t>ml</a:t>
            </a:r>
            <a:r>
              <a:rPr lang="el-GR" sz="2000" dirty="0" smtClean="0">
                <a:latin typeface="Times New Roman" pitchFamily="18" charset="0"/>
                <a:cs typeface="Times New Roman" pitchFamily="18" charset="0"/>
              </a:rPr>
              <a:t>.</a:t>
            </a:r>
            <a:endParaRPr lang="el-GR" sz="2000" dirty="0">
              <a:latin typeface="Times New Roman" pitchFamily="18" charset="0"/>
              <a:cs typeface="Times New Roman" pitchFamily="18" charset="0"/>
            </a:endParaRPr>
          </a:p>
        </p:txBody>
      </p:sp>
      <p:sp>
        <p:nvSpPr>
          <p:cNvPr id="4" name="1 - Τίτλος"/>
          <p:cNvSpPr>
            <a:spLocks noGrp="1"/>
          </p:cNvSpPr>
          <p:nvPr>
            <p:ph type="ctrTitle"/>
          </p:nvPr>
        </p:nvSpPr>
        <p:spPr>
          <a:xfrm>
            <a:off x="685800" y="260350"/>
            <a:ext cx="7772400" cy="93640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1008111"/>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b="1" u="sng" dirty="0" smtClean="0">
                <a:latin typeface="Times New Roman" pitchFamily="18" charset="0"/>
                <a:cs typeface="Times New Roman" pitchFamily="18" charset="0"/>
              </a:rPr>
              <a:t>Στόχοι της Υπηρεσίας</a:t>
            </a:r>
          </a:p>
          <a:p>
            <a:pPr algn="just"/>
            <a:endParaRPr lang="el-GR" sz="2400" dirty="0" smtClean="0">
              <a:latin typeface="Times New Roman" pitchFamily="18" charset="0"/>
              <a:cs typeface="Times New Roman" pitchFamily="18" charset="0"/>
            </a:endParaRPr>
          </a:p>
          <a:p>
            <a:pPr algn="just"/>
            <a:r>
              <a:rPr lang="el-GR" sz="2400" b="1" u="sng" dirty="0" smtClean="0">
                <a:solidFill>
                  <a:srgbClr val="FF0000"/>
                </a:solidFill>
                <a:latin typeface="Times New Roman" pitchFamily="18" charset="0"/>
                <a:cs typeface="Times New Roman" pitchFamily="18" charset="0"/>
              </a:rPr>
              <a:t>Εκσυγχρονισμός</a:t>
            </a:r>
            <a:r>
              <a:rPr lang="el-GR" sz="2400" dirty="0" smtClean="0">
                <a:latin typeface="Times New Roman" pitchFamily="18" charset="0"/>
                <a:cs typeface="Times New Roman" pitchFamily="18" charset="0"/>
              </a:rPr>
              <a:t> και </a:t>
            </a:r>
            <a:r>
              <a:rPr lang="el-GR" sz="2400" b="1" u="sng" dirty="0" smtClean="0">
                <a:solidFill>
                  <a:srgbClr val="FF0000"/>
                </a:solidFill>
                <a:latin typeface="Times New Roman" pitchFamily="18" charset="0"/>
                <a:cs typeface="Times New Roman" pitchFamily="18" charset="0"/>
              </a:rPr>
              <a:t>ρύθμιση</a:t>
            </a:r>
            <a:r>
              <a:rPr lang="el-GR" sz="2400" dirty="0" smtClean="0">
                <a:latin typeface="Times New Roman" pitchFamily="18" charset="0"/>
                <a:cs typeface="Times New Roman" pitchFamily="18" charset="0"/>
              </a:rPr>
              <a:t> των κανόνων λειτουργίας:</a:t>
            </a:r>
          </a:p>
          <a:p>
            <a:pPr algn="just"/>
            <a:endParaRPr lang="el-GR" sz="2400" dirty="0" smtClean="0">
              <a:latin typeface="Times New Roman" pitchFamily="18" charset="0"/>
              <a:cs typeface="Times New Roman" pitchFamily="18" charset="0"/>
            </a:endParaRPr>
          </a:p>
          <a:p>
            <a:pPr algn="just"/>
            <a:r>
              <a:rPr lang="el-GR" sz="2400" b="1" dirty="0" smtClean="0">
                <a:latin typeface="Times New Roman" pitchFamily="18" charset="0"/>
                <a:cs typeface="Times New Roman" pitchFamily="18" charset="0"/>
              </a:rPr>
              <a:t>Του χονδρικού</a:t>
            </a:r>
          </a:p>
          <a:p>
            <a:pPr algn="just"/>
            <a:r>
              <a:rPr lang="el-GR" sz="2400" b="1" dirty="0" smtClean="0">
                <a:latin typeface="Times New Roman" pitchFamily="18" charset="0"/>
                <a:cs typeface="Times New Roman" pitchFamily="18" charset="0"/>
              </a:rPr>
              <a:t>Του λιανικού</a:t>
            </a:r>
          </a:p>
          <a:p>
            <a:pPr algn="just"/>
            <a:r>
              <a:rPr lang="el-GR" sz="2400" b="1" dirty="0" smtClean="0">
                <a:latin typeface="Times New Roman" pitchFamily="18" charset="0"/>
                <a:cs typeface="Times New Roman" pitchFamily="18" charset="0"/>
              </a:rPr>
              <a:t>Του ηλεκτρονικού</a:t>
            </a:r>
          </a:p>
          <a:p>
            <a:pPr algn="just"/>
            <a:r>
              <a:rPr lang="el-GR" sz="2400" b="1" dirty="0" smtClean="0">
                <a:latin typeface="Times New Roman" pitchFamily="18" charset="0"/>
                <a:cs typeface="Times New Roman" pitchFamily="18" charset="0"/>
              </a:rPr>
              <a:t>Του υπαίθριου εμπορίου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32657"/>
            <a:ext cx="7772400" cy="1080119"/>
          </a:xfrm>
        </p:spPr>
        <p:txBody>
          <a:bodyPr/>
          <a:lstStyle/>
          <a:p>
            <a:r>
              <a:rPr lang="el-GR" dirty="0" smtClean="0">
                <a:latin typeface="Times New Roman" pitchFamily="18" charset="0"/>
                <a:ea typeface="Times New Roman"/>
                <a:cs typeface="Times New Roman" pitchFamily="18" charset="0"/>
              </a:rPr>
              <a:t> </a:t>
            </a:r>
            <a:r>
              <a:rPr lang="el-GR" dirty="0" smtClean="0"/>
              <a:t> </a:t>
            </a:r>
            <a:endParaRPr lang="el-GR" dirty="0"/>
          </a:p>
        </p:txBody>
      </p:sp>
      <p:sp>
        <p:nvSpPr>
          <p:cNvPr id="3" name="2 - Υπότιτλος"/>
          <p:cNvSpPr>
            <a:spLocks noGrp="1"/>
          </p:cNvSpPr>
          <p:nvPr>
            <p:ph type="subTitle" idx="1"/>
          </p:nvPr>
        </p:nvSpPr>
        <p:spPr>
          <a:xfrm>
            <a:off x="0" y="1412776"/>
            <a:ext cx="9144000" cy="3600400"/>
          </a:xfrm>
        </p:spPr>
        <p:txBody>
          <a:bodyPr>
            <a:normAutofit/>
          </a:bodyPr>
          <a:lstStyle/>
          <a:p>
            <a:pPr algn="ctr"/>
            <a:r>
              <a:rPr lang="el-GR" sz="2400" dirty="0" smtClean="0">
                <a:latin typeface="Times New Roman" pitchFamily="18" charset="0"/>
                <a:cs typeface="Times New Roman" pitchFamily="18" charset="0"/>
              </a:rPr>
              <a:t>Η ΧΡΗΣΗ ΕΦΑΡΜΟΓΩΝ ΨΗΦΙΑΚΟΥ ΤΙΜΟΚΑΤΑΛΟΓΟΥ</a:t>
            </a:r>
            <a:r>
              <a:rPr lang="el-GR" sz="2400" b="1" u="sng" dirty="0" smtClean="0">
                <a:latin typeface="Times New Roman" pitchFamily="18" charset="0"/>
                <a:cs typeface="Times New Roman" pitchFamily="18" charset="0"/>
              </a:rPr>
              <a:t> </a:t>
            </a:r>
          </a:p>
          <a:p>
            <a:pPr algn="ctr"/>
            <a:r>
              <a:rPr lang="en-US" sz="2800" b="1" u="sng" dirty="0" smtClean="0">
                <a:latin typeface="Times New Roman" pitchFamily="18" charset="0"/>
                <a:cs typeface="Times New Roman" pitchFamily="18" charset="0"/>
              </a:rPr>
              <a:t>QR CODE APP</a:t>
            </a:r>
            <a:r>
              <a:rPr lang="el-GR" sz="2800" dirty="0" smtClean="0">
                <a:latin typeface="Times New Roman" pitchFamily="18" charset="0"/>
                <a:cs typeface="Times New Roman" pitchFamily="18" charset="0"/>
              </a:rPr>
              <a:t> </a:t>
            </a:r>
            <a:endParaRPr lang="el-GR" sz="2800" dirty="0">
              <a:latin typeface="Times New Roman" pitchFamily="18" charset="0"/>
              <a:cs typeface="Times New Roman" pitchFamily="18" charset="0"/>
            </a:endParaRPr>
          </a:p>
        </p:txBody>
      </p:sp>
      <p:sp>
        <p:nvSpPr>
          <p:cNvPr id="4" name="1 - Τίτλος"/>
          <p:cNvSpPr txBox="1">
            <a:spLocks/>
          </p:cNvSpPr>
          <p:nvPr/>
        </p:nvSpPr>
        <p:spPr>
          <a:xfrm>
            <a:off x="685800" y="260649"/>
            <a:ext cx="7772400" cy="936103"/>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spcBef>
                <a:spcPct val="0"/>
              </a:spcBef>
              <a:defRPr/>
            </a:pPr>
            <a:r>
              <a:rPr lang="el-GR" sz="2400" b="1" u="sng" dirty="0" smtClean="0">
                <a:solidFill>
                  <a:schemeClr val="tx2"/>
                </a:solidFill>
                <a:effectLst>
                  <a:outerShdw blurRad="31750" dist="25400" dir="5400000" algn="tl" rotWithShape="0">
                    <a:srgbClr val="000000">
                      <a:alpha val="25000"/>
                    </a:srgbClr>
                  </a:outerShdw>
                </a:effectLst>
                <a:latin typeface="Times New Roman" pitchFamily="18" charset="0"/>
                <a:ea typeface="Times New Roman"/>
                <a:cs typeface="Times New Roman" pitchFamily="18" charset="0"/>
              </a:rPr>
              <a:t>ΕΠΟΠΤΕΙΑ ΤΗΣ ΑΓΟΡΑΣ</a:t>
            </a:r>
            <a:br>
              <a:rPr lang="el-GR" sz="2400" b="1" u="sng" dirty="0" smtClean="0">
                <a:solidFill>
                  <a:schemeClr val="tx2"/>
                </a:solidFill>
                <a:effectLst>
                  <a:outerShdw blurRad="31750" dist="25400" dir="5400000" algn="tl" rotWithShape="0">
                    <a:srgbClr val="000000">
                      <a:alpha val="25000"/>
                    </a:srgbClr>
                  </a:outerShdw>
                </a:effectLst>
                <a:latin typeface="Times New Roman" pitchFamily="18" charset="0"/>
                <a:ea typeface="Times New Roman"/>
                <a:cs typeface="Times New Roman" pitchFamily="18" charset="0"/>
              </a:rPr>
            </a:br>
            <a:r>
              <a:rPr lang="el-GR" sz="2400" b="1" u="sng" dirty="0" smtClean="0">
                <a:solidFill>
                  <a:schemeClr val="tx2"/>
                </a:solidFill>
                <a:effectLst>
                  <a:outerShdw blurRad="31750" dist="25400" dir="5400000" algn="tl" rotWithShape="0">
                    <a:srgbClr val="000000">
                      <a:alpha val="25000"/>
                    </a:srgbClr>
                  </a:outerShdw>
                </a:effectLst>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pic>
        <p:nvPicPr>
          <p:cNvPr id="26626" name="Picture 2" descr="QR code menus – QR code menus for small restaurants, bars and cafes."/>
          <p:cNvPicPr>
            <a:picLocks noChangeAspect="1" noChangeArrowheads="1"/>
          </p:cNvPicPr>
          <p:nvPr/>
        </p:nvPicPr>
        <p:blipFill>
          <a:blip r:embed="rId2" cstate="print"/>
          <a:srcRect/>
          <a:stretch>
            <a:fillRect/>
          </a:stretch>
        </p:blipFill>
        <p:spPr bwMode="auto">
          <a:xfrm>
            <a:off x="5148064" y="2636912"/>
            <a:ext cx="3668414" cy="3969224"/>
          </a:xfrm>
          <a:prstGeom prst="rect">
            <a:avLst/>
          </a:prstGeom>
          <a:noFill/>
        </p:spPr>
      </p:pic>
      <p:pic>
        <p:nvPicPr>
          <p:cNvPr id="26628" name="Picture 4" descr="Advantages of Using QR code menu in Hospitality Industry - Numerah"/>
          <p:cNvPicPr>
            <a:picLocks noChangeAspect="1" noChangeArrowheads="1"/>
          </p:cNvPicPr>
          <p:nvPr/>
        </p:nvPicPr>
        <p:blipFill>
          <a:blip r:embed="rId3" cstate="print"/>
          <a:srcRect/>
          <a:stretch>
            <a:fillRect/>
          </a:stretch>
        </p:blipFill>
        <p:spPr bwMode="auto">
          <a:xfrm>
            <a:off x="179512" y="2636912"/>
            <a:ext cx="4968552" cy="3901059"/>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ΠΕΡΙΠΤΩΣΕΩΣ -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200" b="1" dirty="0" smtClean="0">
                <a:latin typeface="Times New Roman" pitchFamily="18" charset="0"/>
                <a:cs typeface="Times New Roman" pitchFamily="18" charset="0"/>
              </a:rPr>
              <a:t>Ο ΠΡΟΕΔΡΟΣ του ΙΝΚΑ (Ινστιτούτο Καταναλωτών), σε επαγγελματικό γεύμα, γνωστού αθηναϊκού εστιατορίου, κατά την εκδήλωση επιθυμίας του να αναγνώσει τον τιμοκατάλογο, του επιδεικνύεται εμφανής </a:t>
            </a:r>
            <a:endParaRPr lang="en-US" sz="2200" b="1" dirty="0" smtClean="0">
              <a:latin typeface="Times New Roman" pitchFamily="18" charset="0"/>
              <a:cs typeface="Times New Roman" pitchFamily="18" charset="0"/>
            </a:endParaRPr>
          </a:p>
          <a:p>
            <a:pPr algn="just"/>
            <a:r>
              <a:rPr lang="el-GR" sz="2200" b="1" dirty="0" smtClean="0">
                <a:latin typeface="Times New Roman" pitchFamily="18" charset="0"/>
                <a:cs typeface="Times New Roman" pitchFamily="18" charset="0"/>
              </a:rPr>
              <a:t>προθήκη του τραπεζιού με την ένδειξη του λεκτικού τίτλου</a:t>
            </a:r>
          </a:p>
          <a:p>
            <a:pPr algn="just"/>
            <a:r>
              <a:rPr lang="el-GR" sz="2200" b="1" dirty="0" smtClean="0">
                <a:latin typeface="Times New Roman" pitchFamily="18" charset="0"/>
                <a:cs typeface="Times New Roman" pitchFamily="18" charset="0"/>
              </a:rPr>
              <a:t> </a:t>
            </a:r>
            <a:r>
              <a:rPr lang="el-GR" sz="2200" b="1" u="sng" dirty="0" smtClean="0">
                <a:latin typeface="Times New Roman" pitchFamily="18" charset="0"/>
                <a:cs typeface="Times New Roman" pitchFamily="18" charset="0"/>
              </a:rPr>
              <a:t>«ΜΕΝΟΥ», </a:t>
            </a:r>
            <a:r>
              <a:rPr lang="el-GR" sz="2200" b="1" dirty="0" smtClean="0">
                <a:latin typeface="Times New Roman" pitchFamily="18" charset="0"/>
                <a:cs typeface="Times New Roman" pitchFamily="18" charset="0"/>
              </a:rPr>
              <a:t>συνοδευόμενη από το αντίστοιχο</a:t>
            </a:r>
            <a:endParaRPr lang="en-US" sz="2200" b="1" dirty="0" smtClean="0">
              <a:latin typeface="Times New Roman" pitchFamily="18" charset="0"/>
              <a:cs typeface="Times New Roman" pitchFamily="18" charset="0"/>
            </a:endParaRPr>
          </a:p>
          <a:p>
            <a:pPr algn="just"/>
            <a:r>
              <a:rPr lang="el-GR" sz="2200" b="1" dirty="0" smtClean="0">
                <a:latin typeface="Times New Roman" pitchFamily="18" charset="0"/>
                <a:cs typeface="Times New Roman" pitchFamily="18" charset="0"/>
              </a:rPr>
              <a:t> γράφημα ψηφιακής εφαρμογής </a:t>
            </a:r>
            <a:r>
              <a:rPr lang="el-GR" sz="2200" b="1" u="sng" dirty="0" smtClean="0">
                <a:latin typeface="Times New Roman" pitchFamily="18" charset="0"/>
                <a:cs typeface="Times New Roman" pitchFamily="18" charset="0"/>
              </a:rPr>
              <a:t>(</a:t>
            </a:r>
            <a:r>
              <a:rPr lang="en-US" sz="2200" b="1" u="sng" dirty="0" smtClean="0">
                <a:latin typeface="Times New Roman" pitchFamily="18" charset="0"/>
                <a:cs typeface="Times New Roman" pitchFamily="18" charset="0"/>
              </a:rPr>
              <a:t>QR CODE APP).</a:t>
            </a:r>
          </a:p>
          <a:p>
            <a:pPr algn="just"/>
            <a:r>
              <a:rPr lang="el-GR" sz="2200" b="1" dirty="0" smtClean="0">
                <a:latin typeface="Times New Roman" pitchFamily="18" charset="0"/>
                <a:cs typeface="Times New Roman" pitchFamily="18" charset="0"/>
              </a:rPr>
              <a:t>Δηλώνει ότι δεν διαθέτει </a:t>
            </a:r>
            <a:r>
              <a:rPr lang="en-US" sz="2200" b="1" dirty="0" smtClean="0">
                <a:latin typeface="Times New Roman" pitchFamily="18" charset="0"/>
                <a:cs typeface="Times New Roman" pitchFamily="18" charset="0"/>
              </a:rPr>
              <a:t>“SMART” </a:t>
            </a:r>
            <a:r>
              <a:rPr lang="el-GR" sz="2200" b="1" dirty="0" smtClean="0">
                <a:latin typeface="Times New Roman" pitchFamily="18" charset="0"/>
                <a:cs typeface="Times New Roman" pitchFamily="18" charset="0"/>
              </a:rPr>
              <a:t>συσκευή και ζητά εντόνως τιμοκατάλογο. Ο Υπεύθυνος καταστήματος δηλώνει την αποκλειστική ύπαρξη τιμοκαταλόγου μέσω </a:t>
            </a:r>
            <a:r>
              <a:rPr lang="en-US" sz="2200" b="1" dirty="0" smtClean="0">
                <a:latin typeface="Times New Roman" pitchFamily="18" charset="0"/>
                <a:cs typeface="Times New Roman" pitchFamily="18" charset="0"/>
              </a:rPr>
              <a:t>QR APP </a:t>
            </a:r>
            <a:r>
              <a:rPr lang="el-GR" sz="2200" b="1" dirty="0" smtClean="0">
                <a:latin typeface="Times New Roman" pitchFamily="18" charset="0"/>
                <a:cs typeface="Times New Roman" pitchFamily="18" charset="0"/>
              </a:rPr>
              <a:t> και προσφέρει άμεση διάθεση συσκευών </a:t>
            </a:r>
            <a:r>
              <a:rPr lang="en-US" sz="2200" b="1" dirty="0" smtClean="0">
                <a:latin typeface="Times New Roman" pitchFamily="18" charset="0"/>
                <a:cs typeface="Times New Roman" pitchFamily="18" charset="0"/>
              </a:rPr>
              <a:t>TABLET,</a:t>
            </a:r>
            <a:r>
              <a:rPr lang="el-GR" sz="2200" b="1" dirty="0" smtClean="0">
                <a:latin typeface="Times New Roman" pitchFamily="18" charset="0"/>
                <a:cs typeface="Times New Roman" pitchFamily="18" charset="0"/>
              </a:rPr>
              <a:t> με το πλήρες ενδείξεων μενού του κατ/</a:t>
            </a:r>
            <a:r>
              <a:rPr lang="el-GR" sz="2200" b="1" dirty="0" err="1" smtClean="0">
                <a:latin typeface="Times New Roman" pitchFamily="18" charset="0"/>
                <a:cs typeface="Times New Roman" pitchFamily="18" charset="0"/>
              </a:rPr>
              <a:t>τος,</a:t>
            </a:r>
            <a:r>
              <a:rPr lang="el-GR" sz="2200" b="1" dirty="0" smtClean="0">
                <a:latin typeface="Times New Roman" pitchFamily="18" charset="0"/>
                <a:cs typeface="Times New Roman" pitchFamily="18" charset="0"/>
              </a:rPr>
              <a:t> για όσους στο τραπέζι αδυνατούσαν να χρησιμοποιήσουν την εφαρμογή.</a:t>
            </a:r>
          </a:p>
          <a:p>
            <a:pPr algn="just"/>
            <a:r>
              <a:rPr lang="el-GR" sz="2800" b="1" dirty="0" smtClean="0">
                <a:latin typeface="Times New Roman" pitchFamily="18" charset="0"/>
                <a:cs typeface="Times New Roman" pitchFamily="18" charset="0"/>
              </a:rPr>
              <a:t>Ο ΠΡΟΕΔΡΟΣ του ΙΝΚΑ </a:t>
            </a:r>
            <a:r>
              <a:rPr lang="el-GR" sz="2800" b="1" u="sng" dirty="0" smtClean="0">
                <a:solidFill>
                  <a:schemeClr val="accent2"/>
                </a:solidFill>
                <a:latin typeface="Times New Roman" pitchFamily="18" charset="0"/>
                <a:cs typeface="Times New Roman" pitchFamily="18" charset="0"/>
              </a:rPr>
              <a:t>καταγγέλλει :</a:t>
            </a:r>
          </a:p>
          <a:p>
            <a:pPr algn="just"/>
            <a:r>
              <a:rPr lang="el-GR" sz="2800" b="1" dirty="0" smtClean="0">
                <a:latin typeface="Times New Roman" pitchFamily="18" charset="0"/>
                <a:cs typeface="Times New Roman" pitchFamily="18" charset="0"/>
              </a:rPr>
              <a:t>Την </a:t>
            </a:r>
            <a:r>
              <a:rPr lang="el-GR" sz="2800" b="1" u="sng" dirty="0" smtClean="0">
                <a:solidFill>
                  <a:schemeClr val="accent2"/>
                </a:solidFill>
                <a:latin typeface="Times New Roman" pitchFamily="18" charset="0"/>
                <a:cs typeface="Times New Roman" pitchFamily="18" charset="0"/>
              </a:rPr>
              <a:t>έλλειψη</a:t>
            </a:r>
            <a:r>
              <a:rPr lang="el-GR" sz="2800" b="1" dirty="0" smtClean="0">
                <a:solidFill>
                  <a:schemeClr val="accent2"/>
                </a:solidFill>
                <a:latin typeface="Times New Roman" pitchFamily="18" charset="0"/>
                <a:cs typeface="Times New Roman" pitchFamily="18" charset="0"/>
              </a:rPr>
              <a:t> </a:t>
            </a:r>
            <a:r>
              <a:rPr lang="el-GR" sz="2800" b="1" dirty="0" smtClean="0">
                <a:latin typeface="Times New Roman" pitchFamily="18" charset="0"/>
                <a:cs typeface="Times New Roman" pitchFamily="18" charset="0"/>
              </a:rPr>
              <a:t>τιμοκαταλόγου.</a:t>
            </a:r>
          </a:p>
          <a:p>
            <a:pPr algn="just"/>
            <a:r>
              <a:rPr lang="el-GR" sz="2800" b="1" dirty="0" smtClean="0">
                <a:latin typeface="Times New Roman" pitchFamily="18" charset="0"/>
                <a:cs typeface="Times New Roman" pitchFamily="18" charset="0"/>
              </a:rPr>
              <a:t>Την </a:t>
            </a:r>
            <a:r>
              <a:rPr lang="el-GR" sz="2800" b="1" u="sng" dirty="0" smtClean="0">
                <a:solidFill>
                  <a:schemeClr val="accent2"/>
                </a:solidFill>
                <a:latin typeface="Times New Roman" pitchFamily="18" charset="0"/>
                <a:cs typeface="Times New Roman" pitchFamily="18" charset="0"/>
              </a:rPr>
              <a:t>αδυναμία εξυπηρέτησης</a:t>
            </a:r>
            <a:r>
              <a:rPr lang="el-GR" sz="2800" b="1" u="sng" dirty="0" smtClean="0">
                <a:latin typeface="Times New Roman" pitchFamily="18" charset="0"/>
                <a:cs typeface="Times New Roman" pitchFamily="18" charset="0"/>
              </a:rPr>
              <a:t>  </a:t>
            </a:r>
            <a:r>
              <a:rPr lang="el-GR" sz="2800" b="1" dirty="0" smtClean="0">
                <a:latin typeface="Times New Roman" pitchFamily="18" charset="0"/>
                <a:cs typeface="Times New Roman" pitchFamily="18" charset="0"/>
              </a:rPr>
              <a:t>καταναλωτών.</a:t>
            </a:r>
          </a:p>
          <a:p>
            <a:pPr algn="just"/>
            <a:r>
              <a:rPr lang="el-GR" sz="2800" b="1" dirty="0" smtClean="0">
                <a:latin typeface="Times New Roman" pitchFamily="18" charset="0"/>
                <a:cs typeface="Times New Roman" pitchFamily="18" charset="0"/>
              </a:rPr>
              <a:t>Την </a:t>
            </a:r>
            <a:r>
              <a:rPr lang="el-GR" sz="2800" b="1" u="sng" dirty="0" smtClean="0">
                <a:solidFill>
                  <a:schemeClr val="accent2"/>
                </a:solidFill>
                <a:latin typeface="Times New Roman" pitchFamily="18" charset="0"/>
                <a:cs typeface="Times New Roman" pitchFamily="18" charset="0"/>
              </a:rPr>
              <a:t>αθέμιτη εμπορική πρακτική</a:t>
            </a:r>
            <a:r>
              <a:rPr lang="el-GR" sz="2800" b="1" dirty="0" smtClean="0">
                <a:latin typeface="Times New Roman" pitchFamily="18" charset="0"/>
                <a:cs typeface="Times New Roman" pitchFamily="18" charset="0"/>
              </a:rPr>
              <a:t> χρήσης  πλατφόρμας.</a:t>
            </a:r>
            <a:endParaRPr lang="el-GR" sz="2800" dirty="0"/>
          </a:p>
        </p:txBody>
      </p:sp>
      <p:pic>
        <p:nvPicPr>
          <p:cNvPr id="6" name="Picture 2"/>
          <p:cNvPicPr>
            <a:picLocks noChangeAspect="1" noChangeArrowheads="1"/>
          </p:cNvPicPr>
          <p:nvPr/>
        </p:nvPicPr>
        <p:blipFill>
          <a:blip r:embed="rId2" cstate="print"/>
          <a:srcRect/>
          <a:stretch>
            <a:fillRect/>
          </a:stretch>
        </p:blipFill>
        <p:spPr bwMode="auto">
          <a:xfrm>
            <a:off x="7380312" y="1916832"/>
            <a:ext cx="1230647"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268760"/>
            <a:ext cx="7772400" cy="2376264"/>
          </a:xfrm>
        </p:spPr>
        <p:txBody>
          <a:bodyPr>
            <a:normAutofit/>
          </a:bodyPr>
          <a:lstStyle/>
          <a:p>
            <a:pPr algn="ctr"/>
            <a:r>
              <a:rPr lang="el-GR" sz="2800" b="1" dirty="0" smtClean="0">
                <a:latin typeface="Times New Roman" pitchFamily="18" charset="0"/>
                <a:cs typeface="Times New Roman" pitchFamily="18" charset="0"/>
              </a:rPr>
              <a:t>Οι ψηφιακοί τιμοκατάλογοι :</a:t>
            </a:r>
            <a:endParaRPr lang="el-GR" sz="2800" dirty="0" smtClean="0">
              <a:latin typeface="Times New Roman" pitchFamily="18" charset="0"/>
              <a:cs typeface="Times New Roman" pitchFamily="18" charset="0"/>
            </a:endParaRPr>
          </a:p>
          <a:p>
            <a:pPr algn="just"/>
            <a:r>
              <a:rPr lang="el-GR" sz="2800" b="1" u="sng" dirty="0" smtClean="0">
                <a:latin typeface="Times New Roman" pitchFamily="18" charset="0"/>
                <a:cs typeface="Times New Roman" pitchFamily="18" charset="0"/>
              </a:rPr>
              <a:t>Καλύπτουν</a:t>
            </a:r>
            <a:r>
              <a:rPr lang="el-GR" sz="2800" dirty="0" smtClean="0">
                <a:latin typeface="Times New Roman" pitchFamily="18" charset="0"/>
                <a:cs typeface="Times New Roman" pitchFamily="18" charset="0"/>
              </a:rPr>
              <a:t> τις απαιτήσεις του θεσμικού πλαισίου.</a:t>
            </a:r>
          </a:p>
          <a:p>
            <a:pPr algn="just"/>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Αποτελούν </a:t>
            </a:r>
            <a:r>
              <a:rPr lang="el-GR" sz="2800" b="1" u="sng" dirty="0" smtClean="0">
                <a:latin typeface="Times New Roman" pitchFamily="18" charset="0"/>
                <a:cs typeface="Times New Roman" pitchFamily="18" charset="0"/>
              </a:rPr>
              <a:t>ορθή</a:t>
            </a:r>
            <a:r>
              <a:rPr lang="el-GR" sz="2800" dirty="0" smtClean="0">
                <a:latin typeface="Times New Roman" pitchFamily="18" charset="0"/>
                <a:cs typeface="Times New Roman" pitchFamily="18" charset="0"/>
              </a:rPr>
              <a:t> εμπορική πρακτική.  </a:t>
            </a:r>
          </a:p>
          <a:p>
            <a:pPr algn="ctr"/>
            <a:endParaRPr lang="el-GR" sz="2400" dirty="0" smtClean="0">
              <a:latin typeface="Times New Roman" pitchFamily="18" charset="0"/>
              <a:cs typeface="Times New Roman" pitchFamily="18" charset="0"/>
            </a:endParaRPr>
          </a:p>
        </p:txBody>
      </p:sp>
      <p:sp>
        <p:nvSpPr>
          <p:cNvPr id="4" name="1 - Τίτλος"/>
          <p:cNvSpPr txBox="1">
            <a:spLocks noGrp="1"/>
          </p:cNvSpPr>
          <p:nvPr>
            <p:ph type="ctrTitle"/>
          </p:nvPr>
        </p:nvSpPr>
        <p:spPr>
          <a:xfrm>
            <a:off x="685800" y="260350"/>
            <a:ext cx="7772400" cy="865188"/>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defRPr/>
            </a:pP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pic>
        <p:nvPicPr>
          <p:cNvPr id="30722" name="Picture 2" descr="Τα παλιά γκαρσόνια …ξέρουν – imaginistes"/>
          <p:cNvPicPr>
            <a:picLocks noChangeAspect="1" noChangeArrowheads="1"/>
          </p:cNvPicPr>
          <p:nvPr/>
        </p:nvPicPr>
        <p:blipFill>
          <a:blip r:embed="rId2" cstate="print"/>
          <a:srcRect/>
          <a:stretch>
            <a:fillRect/>
          </a:stretch>
        </p:blipFill>
        <p:spPr bwMode="auto">
          <a:xfrm>
            <a:off x="251520" y="3573016"/>
            <a:ext cx="3851920" cy="2924944"/>
          </a:xfrm>
          <a:prstGeom prst="rect">
            <a:avLst/>
          </a:prstGeom>
          <a:noFill/>
        </p:spPr>
      </p:pic>
      <p:sp>
        <p:nvSpPr>
          <p:cNvPr id="6" name="5 - Δεξιό βέλος"/>
          <p:cNvSpPr/>
          <p:nvPr/>
        </p:nvSpPr>
        <p:spPr>
          <a:xfrm>
            <a:off x="4211960" y="44371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724" name="Picture 4" descr="MyDigiMenu Contactless QR Menu Code Restaurant | Menu restaurant, Dining  menu, Menu"/>
          <p:cNvPicPr>
            <a:picLocks noChangeAspect="1" noChangeArrowheads="1"/>
          </p:cNvPicPr>
          <p:nvPr/>
        </p:nvPicPr>
        <p:blipFill>
          <a:blip r:embed="rId3" cstate="print"/>
          <a:srcRect/>
          <a:stretch>
            <a:fillRect/>
          </a:stretch>
        </p:blipFill>
        <p:spPr bwMode="auto">
          <a:xfrm>
            <a:off x="5292080" y="3573016"/>
            <a:ext cx="3600400" cy="2863205"/>
          </a:xfrm>
          <a:prstGeom prst="rect">
            <a:avLst/>
          </a:prstGeom>
          <a:noFill/>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412776"/>
            <a:ext cx="7772400" cy="3398535"/>
          </a:xfrm>
        </p:spPr>
        <p:txBody>
          <a:bodyPr>
            <a:normAutofit fontScale="92500"/>
          </a:bodyPr>
          <a:lstStyle/>
          <a:p>
            <a:pPr algn="ctr"/>
            <a:endParaRPr lang="el-GR" sz="2800" b="1"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Οι τιμοκατάλογοι σε κάθε μορφή πρέπει:</a:t>
            </a:r>
          </a:p>
          <a:p>
            <a:pPr algn="just"/>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Να </a:t>
            </a:r>
            <a:r>
              <a:rPr lang="el-GR" sz="2800" b="1" u="sng" dirty="0" smtClean="0">
                <a:latin typeface="Times New Roman" pitchFamily="18" charset="0"/>
                <a:cs typeface="Times New Roman" pitchFamily="18" charset="0"/>
              </a:rPr>
              <a:t>καλύπτουν</a:t>
            </a:r>
            <a:r>
              <a:rPr lang="el-GR" sz="2800" dirty="0" smtClean="0">
                <a:latin typeface="Times New Roman" pitchFamily="18" charset="0"/>
                <a:cs typeface="Times New Roman" pitchFamily="18" charset="0"/>
              </a:rPr>
              <a:t> τις απαιτήσεις του θεσμικού πλαισίου</a:t>
            </a:r>
          </a:p>
          <a:p>
            <a:pPr algn="just"/>
            <a:endParaRPr lang="el-GR" sz="2800" dirty="0" smtClean="0">
              <a:latin typeface="Times New Roman" pitchFamily="18" charset="0"/>
              <a:cs typeface="Times New Roman" pitchFamily="18" charset="0"/>
            </a:endParaRPr>
          </a:p>
          <a:p>
            <a:pPr algn="just"/>
            <a:r>
              <a:rPr lang="el-GR" sz="2800" dirty="0" smtClean="0">
                <a:latin typeface="Times New Roman" pitchFamily="18" charset="0"/>
                <a:cs typeface="Times New Roman" pitchFamily="18" charset="0"/>
              </a:rPr>
              <a:t>Να </a:t>
            </a:r>
            <a:r>
              <a:rPr lang="el-GR" sz="2800" b="1" u="sng" dirty="0" smtClean="0">
                <a:latin typeface="Times New Roman" pitchFamily="18" charset="0"/>
                <a:cs typeface="Times New Roman" pitchFamily="18" charset="0"/>
              </a:rPr>
              <a:t>αξιολογούνται</a:t>
            </a:r>
            <a:r>
              <a:rPr lang="el-GR" sz="2800" dirty="0" smtClean="0">
                <a:latin typeface="Times New Roman" pitchFamily="18" charset="0"/>
                <a:cs typeface="Times New Roman" pitchFamily="18" charset="0"/>
              </a:rPr>
              <a:t> ως η αποτύπωση της </a:t>
            </a:r>
            <a:r>
              <a:rPr lang="el-GR" sz="2800" b="1" u="sng" dirty="0" smtClean="0">
                <a:latin typeface="Times New Roman" pitchFamily="18" charset="0"/>
                <a:cs typeface="Times New Roman" pitchFamily="18" charset="0"/>
              </a:rPr>
              <a:t>εμπορικής πρακτικής</a:t>
            </a:r>
            <a:r>
              <a:rPr lang="el-GR" sz="2800" dirty="0" smtClean="0">
                <a:latin typeface="Times New Roman" pitchFamily="18" charset="0"/>
                <a:cs typeface="Times New Roman" pitchFamily="18" charset="0"/>
              </a:rPr>
              <a:t> του κατ/</a:t>
            </a:r>
            <a:r>
              <a:rPr lang="el-GR" sz="2800" dirty="0" err="1" smtClean="0">
                <a:latin typeface="Times New Roman" pitchFamily="18" charset="0"/>
                <a:cs typeface="Times New Roman" pitchFamily="18" charset="0"/>
              </a:rPr>
              <a:t>τος.</a:t>
            </a:r>
            <a:endParaRPr lang="el-GR" sz="2800" dirty="0" smtClean="0">
              <a:latin typeface="Times New Roman" pitchFamily="18" charset="0"/>
              <a:cs typeface="Times New Roman" pitchFamily="18" charset="0"/>
            </a:endParaRPr>
          </a:p>
          <a:p>
            <a:endParaRPr lang="el-GR" dirty="0"/>
          </a:p>
        </p:txBody>
      </p:sp>
      <p:sp>
        <p:nvSpPr>
          <p:cNvPr id="4" name="1 - Τίτλος"/>
          <p:cNvSpPr txBox="1">
            <a:spLocks noGrp="1"/>
          </p:cNvSpPr>
          <p:nvPr>
            <p:ph type="ctrTitle"/>
          </p:nvPr>
        </p:nvSpPr>
        <p:spPr>
          <a:xfrm>
            <a:off x="685800" y="260351"/>
            <a:ext cx="7772400" cy="864394"/>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ΕΠΟΠΤΕΙΑ ΤΗΣ ΑΓΟΡΑΣ</a:t>
            </a:r>
            <a:r>
              <a:rPr kumimoji="0" lang="el-G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 </a:t>
            </a:r>
            <a:r>
              <a:rPr kumimoji="0" lang="el-GR" sz="2400" b="1" i="0" u="sng"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ΜΙΚΡΟΔΙΔΑΣΚΑΛΙΑ</a:t>
            </a:r>
            <a:r>
              <a:rPr kumimoji="0" lang="el-G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
            </a:r>
            <a:br>
              <a:rPr kumimoji="0" lang="el-G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br>
            <a:r>
              <a:rPr kumimoji="0" lang="el-GR"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Times New Roman"/>
                <a:cs typeface="Times New Roman" pitchFamily="18" charset="0"/>
              </a:rPr>
              <a:t>ΤΙΜΟΚΑΤΑΛΟΓΟΙ ΚΑΤΑΣΤΗΜΑΤΩΝ ΕΣΤΙΑΣΗΣ</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340768"/>
            <a:ext cx="7772400" cy="3816424"/>
          </a:xfrm>
        </p:spPr>
        <p:txBody>
          <a:bodyPr>
            <a:normAutofit/>
          </a:bodyPr>
          <a:lstStyle/>
          <a:p>
            <a:pPr algn="ctr"/>
            <a:r>
              <a:rPr lang="el-GR" sz="2800" b="1" dirty="0" smtClean="0">
                <a:latin typeface="Times New Roman" pitchFamily="18" charset="0"/>
                <a:cs typeface="Times New Roman" pitchFamily="18" charset="0"/>
              </a:rPr>
              <a:t>Υποχρέωση χρήσης τερματικών συσκευών</a:t>
            </a:r>
            <a:endParaRPr lang="en-US" sz="2800" b="1"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 αποδοχής καρτών (</a:t>
            </a:r>
            <a:r>
              <a:rPr lang="en-US" sz="2800" b="1" dirty="0" smtClean="0">
                <a:latin typeface="Times New Roman" pitchFamily="18" charset="0"/>
                <a:cs typeface="Times New Roman" pitchFamily="18" charset="0"/>
              </a:rPr>
              <a:t>POS)</a:t>
            </a:r>
          </a:p>
          <a:p>
            <a:pPr algn="ctr"/>
            <a:endParaRPr lang="en-US" sz="2800" dirty="0" smtClean="0">
              <a:latin typeface="Times New Roman" pitchFamily="18" charset="0"/>
              <a:cs typeface="Times New Roman" pitchFamily="18" charset="0"/>
            </a:endParaRPr>
          </a:p>
        </p:txBody>
      </p:sp>
      <p:sp>
        <p:nvSpPr>
          <p:cNvPr id="4" name="1 - Τίτλος"/>
          <p:cNvSpPr txBox="1">
            <a:spLocks noGrp="1"/>
          </p:cNvSpPr>
          <p:nvPr>
            <p:ph type="ctrTitle"/>
          </p:nvPr>
        </p:nvSpPr>
        <p:spPr>
          <a:xfrm>
            <a:off x="685800" y="260351"/>
            <a:ext cx="7772400" cy="93640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defRPr/>
            </a:pP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sp>
        <p:nvSpPr>
          <p:cNvPr id="28674" name="AutoShape 2" descr="ProCredit - Τερματικά P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76" name="AutoShape 4" descr="ProCredit - Τερματικά P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78" name="Picture 6" descr="Αγορά τερματικού POS για την επιχείρηση σας από τη myPOS"/>
          <p:cNvPicPr>
            <a:picLocks noChangeAspect="1" noChangeArrowheads="1"/>
          </p:cNvPicPr>
          <p:nvPr/>
        </p:nvPicPr>
        <p:blipFill>
          <a:blip r:embed="rId2" cstate="print"/>
          <a:srcRect/>
          <a:stretch>
            <a:fillRect/>
          </a:stretch>
        </p:blipFill>
        <p:spPr bwMode="auto">
          <a:xfrm>
            <a:off x="2123728" y="2420888"/>
            <a:ext cx="4750489" cy="2589237"/>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lnSpcReduction="10000"/>
          </a:bodyPr>
          <a:lstStyle/>
          <a:p>
            <a:pPr algn="ctr"/>
            <a:r>
              <a:rPr lang="el-GR" sz="2800" b="1" u="sng" dirty="0" smtClean="0">
                <a:latin typeface="Times New Roman" pitchFamily="18" charset="0"/>
                <a:cs typeface="Times New Roman" pitchFamily="18" charset="0"/>
              </a:rPr>
              <a:t>Κατ’ εξουσιοδότηση</a:t>
            </a:r>
          </a:p>
          <a:p>
            <a:pPr algn="ctr"/>
            <a:r>
              <a:rPr lang="el-GR" sz="2800" b="1" u="sng" dirty="0" smtClean="0">
                <a:latin typeface="Times New Roman" pitchFamily="18" charset="0"/>
                <a:cs typeface="Times New Roman" pitchFamily="18" charset="0"/>
              </a:rPr>
              <a:t> </a:t>
            </a:r>
          </a:p>
          <a:p>
            <a:pPr algn="just"/>
            <a:r>
              <a:rPr lang="el-GR" sz="2800" b="1" dirty="0" smtClean="0">
                <a:latin typeface="Times New Roman" pitchFamily="18" charset="0"/>
                <a:cs typeface="Times New Roman" pitchFamily="18" charset="0"/>
              </a:rPr>
              <a:t>του ν. 4446/2016 «Πτωχευτικός Κώδικας, Διοικητική Δικαιοσύνη, Τέλη-Παράβολα, Οικειοθελής αποκάλυψη φορολογητέας ύλης παρελθόντων ετών, Ηλεκτρονικές συναλλαγές, Τροποποιήσεις του ν. 4270/2014 και λοιπές διατάξεις», (Α’ 240)</a:t>
            </a: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ctrTitle"/>
          </p:nvPr>
        </p:nvSpPr>
        <p:spPr>
          <a:xfrm>
            <a:off x="685800" y="260351"/>
            <a:ext cx="7772400" cy="936402"/>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defRPr/>
            </a:pP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sp>
        <p:nvSpPr>
          <p:cNvPr id="28674" name="AutoShape 2" descr="ProCredit - Τερματικά P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76" name="AutoShape 4" descr="ProCredit - Τερματικά P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6 - Οριζόντιος πάπυρος"/>
          <p:cNvSpPr/>
          <p:nvPr/>
        </p:nvSpPr>
        <p:spPr>
          <a:xfrm>
            <a:off x="755576" y="1412776"/>
            <a:ext cx="7632848" cy="352839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latin typeface="Times New Roman" pitchFamily="18" charset="0"/>
                <a:cs typeface="Times New Roman" pitchFamily="18" charset="0"/>
              </a:rPr>
              <a:t>Κοινή Υπουργική Απόφαση 45231/2017 (Β΄1445)</a:t>
            </a:r>
          </a:p>
          <a:p>
            <a:pPr algn="ctr"/>
            <a:r>
              <a:rPr lang="el-GR" sz="2400" b="1" dirty="0" smtClean="0">
                <a:latin typeface="Times New Roman" pitchFamily="18" charset="0"/>
                <a:cs typeface="Times New Roman" pitchFamily="18" charset="0"/>
              </a:rPr>
              <a:t>Ρύθμιση Υποχρέωσης Αποδοχής Πληρωμών με Κάρτα, σύμφωνα με το άρθρο 65 του ν. 4446/ 2016, (Α΄ 240).</a:t>
            </a: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5" name="4 - Ορθογώνιο"/>
          <p:cNvSpPr/>
          <p:nvPr/>
        </p:nvSpPr>
        <p:spPr>
          <a:xfrm>
            <a:off x="683568" y="1628800"/>
            <a:ext cx="165618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r>
              <a:rPr lang="el-GR" b="1" u="sng" dirty="0" smtClean="0">
                <a:solidFill>
                  <a:srgbClr val="FF0000"/>
                </a:solidFill>
                <a:latin typeface="Times New Roman" pitchFamily="18" charset="0"/>
                <a:cs typeface="Times New Roman" pitchFamily="18" charset="0"/>
              </a:rPr>
              <a:t>ΥΠΟΧΡΕΟΙ</a:t>
            </a:r>
            <a:endParaRPr lang="en-US" b="1" u="sng" dirty="0" smtClean="0">
              <a:solidFill>
                <a:srgbClr val="FF0000"/>
              </a:solidFill>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p:txBody>
      </p:sp>
      <p:sp>
        <p:nvSpPr>
          <p:cNvPr id="6" name="5 - Ορθογώνιο"/>
          <p:cNvSpPr/>
          <p:nvPr/>
        </p:nvSpPr>
        <p:spPr>
          <a:xfrm>
            <a:off x="2987824" y="1628800"/>
            <a:ext cx="288032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r>
              <a:rPr lang="el-GR" b="1" u="sng" dirty="0" smtClean="0">
                <a:solidFill>
                  <a:srgbClr val="FF0000"/>
                </a:solidFill>
                <a:latin typeface="Times New Roman" pitchFamily="18" charset="0"/>
                <a:cs typeface="Times New Roman" pitchFamily="18" charset="0"/>
              </a:rPr>
              <a:t>ΑΡΜΟΔΙΕΣ ΑΡΧΕΣ</a:t>
            </a:r>
          </a:p>
          <a:p>
            <a:pPr algn="ctr"/>
            <a:endParaRPr lang="el-GR" b="1" u="sng" dirty="0" smtClean="0">
              <a:solidFill>
                <a:srgbClr val="FF0000"/>
              </a:solidFill>
              <a:latin typeface="Times New Roman" pitchFamily="18" charset="0"/>
              <a:cs typeface="Times New Roman" pitchFamily="18" charset="0"/>
            </a:endParaRPr>
          </a:p>
          <a:p>
            <a:pPr algn="ctr"/>
            <a:endParaRPr lang="en-US" b="1" u="sng" dirty="0" smtClean="0">
              <a:solidFill>
                <a:srgbClr val="FF0000"/>
              </a:solidFill>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l-GR" b="1" dirty="0">
              <a:latin typeface="Times New Roman" pitchFamily="18" charset="0"/>
              <a:cs typeface="Times New Roman" pitchFamily="18" charset="0"/>
            </a:endParaRPr>
          </a:p>
        </p:txBody>
      </p:sp>
      <p:sp>
        <p:nvSpPr>
          <p:cNvPr id="7" name="6 - Ορθογώνιο"/>
          <p:cNvSpPr/>
          <p:nvPr/>
        </p:nvSpPr>
        <p:spPr>
          <a:xfrm>
            <a:off x="683568" y="2852936"/>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l-GR" sz="2400" b="1" dirty="0" smtClean="0">
                <a:latin typeface="Times New Roman" pitchFamily="18" charset="0"/>
                <a:cs typeface="Times New Roman" pitchFamily="18" charset="0"/>
              </a:rPr>
              <a:t>ΚΑΔ</a:t>
            </a:r>
            <a:r>
              <a:rPr lang="en-US" sz="2400" b="1" dirty="0" smtClean="0">
                <a:latin typeface="Times New Roman" pitchFamily="18" charset="0"/>
                <a:cs typeface="Times New Roman" pitchFamily="18" charset="0"/>
              </a:rPr>
              <a:t>)</a:t>
            </a:r>
            <a:r>
              <a:rPr lang="el-GR"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ΧΡΗΣΗΣ </a:t>
            </a:r>
          </a:p>
          <a:p>
            <a:pPr algn="ctr"/>
            <a:r>
              <a:rPr lang="en-US" sz="2400" b="1" dirty="0" smtClean="0">
                <a:latin typeface="Times New Roman" pitchFamily="18" charset="0"/>
                <a:cs typeface="Times New Roman" pitchFamily="18" charset="0"/>
              </a:rPr>
              <a:t>POS</a:t>
            </a:r>
            <a:endParaRPr lang="el-GR" sz="2400" b="1" dirty="0">
              <a:latin typeface="Times New Roman" pitchFamily="18" charset="0"/>
              <a:cs typeface="Times New Roman" pitchFamily="18" charset="0"/>
            </a:endParaRPr>
          </a:p>
        </p:txBody>
      </p:sp>
      <p:sp>
        <p:nvSpPr>
          <p:cNvPr id="8" name="7 - Ορθογώνιο"/>
          <p:cNvSpPr/>
          <p:nvPr/>
        </p:nvSpPr>
        <p:spPr>
          <a:xfrm>
            <a:off x="2987824" y="2852936"/>
            <a:ext cx="2880320"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ΔΙΜΕΑ</a:t>
            </a:r>
          </a:p>
          <a:p>
            <a:pPr algn="ctr"/>
            <a:endParaRPr lang="el-GR"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Π.Ε. ΑΝΑΠΤΥΞΗΣ</a:t>
            </a:r>
          </a:p>
          <a:p>
            <a:pPr algn="ctr"/>
            <a:endParaRPr lang="el-GR"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ΑΑΔΕ</a:t>
            </a:r>
            <a:endParaRPr lang="el-GR" sz="2400" b="1" dirty="0">
              <a:latin typeface="Times New Roman" pitchFamily="18" charset="0"/>
              <a:cs typeface="Times New Roman" pitchFamily="18" charset="0"/>
            </a:endParaRPr>
          </a:p>
        </p:txBody>
      </p:sp>
      <p:sp>
        <p:nvSpPr>
          <p:cNvPr id="9" name="8 - Ορθογώνιο"/>
          <p:cNvSpPr/>
          <p:nvPr/>
        </p:nvSpPr>
        <p:spPr>
          <a:xfrm>
            <a:off x="6516216" y="1628800"/>
            <a:ext cx="165618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u="sng" dirty="0" smtClean="0">
              <a:solidFill>
                <a:srgbClr val="FF0000"/>
              </a:solidFill>
              <a:latin typeface="Times New Roman" pitchFamily="18" charset="0"/>
              <a:cs typeface="Times New Roman" pitchFamily="18" charset="0"/>
            </a:endParaRPr>
          </a:p>
          <a:p>
            <a:pPr algn="ctr"/>
            <a:endParaRPr lang="el-GR" b="1" u="sng" dirty="0" smtClean="0">
              <a:solidFill>
                <a:srgbClr val="FF0000"/>
              </a:solidFill>
              <a:latin typeface="Times New Roman" pitchFamily="18" charset="0"/>
              <a:cs typeface="Times New Roman" pitchFamily="18" charset="0"/>
            </a:endParaRPr>
          </a:p>
          <a:p>
            <a:pPr algn="ctr"/>
            <a:r>
              <a:rPr lang="el-GR" b="1" u="sng" dirty="0" smtClean="0">
                <a:solidFill>
                  <a:srgbClr val="FF0000"/>
                </a:solidFill>
                <a:latin typeface="Times New Roman" pitchFamily="18" charset="0"/>
                <a:cs typeface="Times New Roman" pitchFamily="18" charset="0"/>
              </a:rPr>
              <a:t>ΚΥΡΩΣΕΙΣ</a:t>
            </a:r>
            <a:endParaRPr lang="en-US" b="1" u="sng" dirty="0" smtClean="0">
              <a:solidFill>
                <a:srgbClr val="FF0000"/>
              </a:solidFill>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p:txBody>
      </p:sp>
      <p:sp>
        <p:nvSpPr>
          <p:cNvPr id="10" name="9 - Ορθογώνιο"/>
          <p:cNvSpPr/>
          <p:nvPr/>
        </p:nvSpPr>
        <p:spPr>
          <a:xfrm>
            <a:off x="6516216" y="2852936"/>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 ΑΡΘΡΑ </a:t>
            </a:r>
          </a:p>
          <a:p>
            <a:pPr algn="ctr"/>
            <a:r>
              <a:rPr lang="el-GR" sz="2400" b="1" dirty="0" smtClean="0">
                <a:latin typeface="Times New Roman" pitchFamily="18" charset="0"/>
                <a:cs typeface="Times New Roman" pitchFamily="18" charset="0"/>
              </a:rPr>
              <a:t>3, 4 </a:t>
            </a:r>
          </a:p>
          <a:p>
            <a:pPr algn="ctr"/>
            <a:r>
              <a:rPr lang="el-GR" sz="2400" b="1" dirty="0" smtClean="0">
                <a:latin typeface="Times New Roman" pitchFamily="18" charset="0"/>
                <a:cs typeface="Times New Roman" pitchFamily="18" charset="0"/>
              </a:rPr>
              <a:t>ΚΥΑ</a:t>
            </a: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ΠΕΡΙΠΤΩΣΗΣ  1-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ΤΑΧΥΜΕΤΑΦΟΡΙΚΕΣ ΕΠΙΧΕΙΡΗΣΕΩΝ</a:t>
            </a:r>
          </a:p>
          <a:p>
            <a:pPr algn="ctr"/>
            <a:endParaRPr lang="el-GR" sz="2800" b="1"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ΣΗΜΕΙΟ ΣΥΝΑΛΛΑΓΗΣ</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ΥΠΟΧΡΕΩΣΗ ΧΡΗΣΗΣ </a:t>
            </a:r>
            <a:r>
              <a:rPr lang="en-US" sz="2800" b="1" dirty="0" smtClean="0">
                <a:solidFill>
                  <a:srgbClr val="FF0000"/>
                </a:solidFill>
                <a:latin typeface="Times New Roman" pitchFamily="18" charset="0"/>
                <a:cs typeface="Times New Roman" pitchFamily="18" charset="0"/>
              </a:rPr>
              <a:t>POS </a:t>
            </a:r>
            <a:r>
              <a:rPr lang="el-GR" sz="2800" b="1" dirty="0" smtClean="0">
                <a:solidFill>
                  <a:srgbClr val="FF0000"/>
                </a:solidFill>
                <a:latin typeface="Times New Roman" pitchFamily="18" charset="0"/>
                <a:cs typeface="Times New Roman" pitchFamily="18" charset="0"/>
              </a:rPr>
              <a:t>ΚΑΤΑ ΤΗΝ ΔΙΑΔΙΚΑΣΙΑ ΠΑΡΑΔΟΣΗΣ ΔΕΜΑΤΩΝ</a:t>
            </a:r>
          </a:p>
          <a:p>
            <a:pPr algn="ctr"/>
            <a:endParaRPr lang="el-GR" sz="2800" dirty="0" smtClean="0"/>
          </a:p>
          <a:p>
            <a:pPr algn="ctr"/>
            <a:r>
              <a:rPr lang="el-GR" sz="2800" dirty="0" smtClean="0"/>
              <a:t> </a:t>
            </a:r>
          </a:p>
          <a:p>
            <a:pPr algn="just"/>
            <a:endParaRPr lang="el-GR" sz="28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ΠΕΡΙΠΤΩΣΕΩΣ -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ΤΑΧΥΜΕΤΑΦΟΡΙΚΕΣ ΕΠΙΧΕΙΡΗΣΕΩΝ</a:t>
            </a:r>
          </a:p>
          <a:p>
            <a:pPr algn="ctr"/>
            <a:endParaRPr lang="el-GR" sz="2800" b="1"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ΠΑΡΟΧΟΣ ΥΠΗΡΕΣΙΑΣ</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Β2Β ΣΥΝΕΡΓΑΣΙΑ </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ΙΚΑΝΟΤΗΤΑ ΔΙΑΠΙΣΤΩΣΗΣ ΣΥΜΜΜΟΡΦΩΣΗΣ ΣΤΟ ΚΑΤΑΣΤΗΜΑ </a:t>
            </a:r>
          </a:p>
          <a:p>
            <a:pPr algn="ctr"/>
            <a:r>
              <a:rPr lang="el-GR" sz="2800" dirty="0" smtClean="0"/>
              <a:t> </a:t>
            </a:r>
          </a:p>
          <a:p>
            <a:pPr algn="just"/>
            <a:endParaRPr lang="el-G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0" y="1412776"/>
            <a:ext cx="9144000" cy="544522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l-GR" sz="2400" dirty="0" smtClean="0">
                <a:latin typeface="Times New Roman" pitchFamily="18" charset="0"/>
                <a:cs typeface="Times New Roman" pitchFamily="18" charset="0"/>
              </a:rPr>
              <a:t>Σε εφαρμογή του </a:t>
            </a:r>
            <a:r>
              <a:rPr lang="el-GR" sz="2400" b="1" dirty="0" smtClean="0">
                <a:latin typeface="Times New Roman" pitchFamily="18" charset="0"/>
                <a:cs typeface="Times New Roman" pitchFamily="18" charset="0"/>
              </a:rPr>
              <a:t>«ΕΘΝΙΚΟΥ ΣΧΕΔΙΟΥ ΔΡΑΣΗΣ» </a:t>
            </a:r>
            <a:r>
              <a:rPr lang="el-GR" sz="2400" dirty="0" smtClean="0">
                <a:latin typeface="Times New Roman" pitchFamily="18" charset="0"/>
                <a:cs typeface="Times New Roman" pitchFamily="18" charset="0"/>
              </a:rPr>
              <a:t>του Υπουργείου</a:t>
            </a:r>
          </a:p>
          <a:p>
            <a:pPr algn="just"/>
            <a:r>
              <a:rPr lang="el-GR" sz="2400" b="1" dirty="0" smtClean="0">
                <a:latin typeface="Times New Roman" pitchFamily="18" charset="0"/>
                <a:cs typeface="Times New Roman" pitchFamily="18" charset="0"/>
              </a:rPr>
              <a:t>Στη ΔΡΑΣΗ 3.1.1«Εκσυγχρονισμός Ρυθμιστικού Πλαισίου Αγοράς Αγαθών και Υπηρεσιών»</a:t>
            </a:r>
          </a:p>
          <a:p>
            <a:pPr algn="just"/>
            <a:endParaRPr lang="el-GR" sz="2400" b="1"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ΕΡΓΑ ΑΡΜΟΔΙΟΤΗΤΑΣ ΥΠΗΡΕΣΙΑΣ</a:t>
            </a:r>
          </a:p>
          <a:p>
            <a:pPr algn="ctr"/>
            <a:endParaRPr lang="el-GR" sz="2400" b="1" u="sng" dirty="0" smtClean="0">
              <a:latin typeface="Times New Roman" pitchFamily="18" charset="0"/>
              <a:cs typeface="Times New Roman" pitchFamily="18" charset="0"/>
            </a:endParaRPr>
          </a:p>
          <a:p>
            <a:pPr algn="just"/>
            <a:r>
              <a:rPr lang="el-GR" sz="2400" b="1" dirty="0" smtClean="0">
                <a:latin typeface="Times New Roman" pitchFamily="18" charset="0"/>
                <a:cs typeface="Times New Roman" pitchFamily="18" charset="0"/>
              </a:rPr>
              <a:t>- </a:t>
            </a:r>
            <a:r>
              <a:rPr lang="el-GR" sz="2400" b="1" dirty="0" smtClean="0">
                <a:solidFill>
                  <a:srgbClr val="FF0000"/>
                </a:solidFill>
                <a:latin typeface="Times New Roman" pitchFamily="18" charset="0"/>
                <a:cs typeface="Times New Roman" pitchFamily="18" charset="0"/>
              </a:rPr>
              <a:t>3.1.1</a:t>
            </a:r>
            <a:r>
              <a:rPr lang="el-GR" sz="2400" b="1" dirty="0" smtClean="0">
                <a:latin typeface="Times New Roman" pitchFamily="18" charset="0"/>
                <a:cs typeface="Times New Roman" pitchFamily="18" charset="0"/>
              </a:rPr>
              <a:t>  Τροποποίηση του Ν. 4177/2013: Κανόνες ρύθμισης της αγοράς προϊόντων και της παροχής υπηρεσιών.</a:t>
            </a:r>
          </a:p>
          <a:p>
            <a:pPr algn="just"/>
            <a:r>
              <a:rPr lang="el-GR" sz="2400" b="1" dirty="0" smtClean="0">
                <a:latin typeface="Times New Roman" pitchFamily="18" charset="0"/>
                <a:cs typeface="Times New Roman" pitchFamily="18" charset="0"/>
              </a:rPr>
              <a:t>- </a:t>
            </a:r>
            <a:r>
              <a:rPr lang="el-GR" sz="2400" b="1" dirty="0" smtClean="0">
                <a:solidFill>
                  <a:srgbClr val="FF0000"/>
                </a:solidFill>
                <a:latin typeface="Times New Roman" pitchFamily="18" charset="0"/>
                <a:cs typeface="Times New Roman" pitchFamily="18" charset="0"/>
              </a:rPr>
              <a:t>3.1.2</a:t>
            </a:r>
            <a:r>
              <a:rPr lang="el-GR" sz="2400" b="1" dirty="0" smtClean="0">
                <a:latin typeface="Times New Roman" pitchFamily="18" charset="0"/>
                <a:cs typeface="Times New Roman" pitchFamily="18" charset="0"/>
              </a:rPr>
              <a:t> Αναθεώρηση κανόνων ΔΙΕΠΠΥ (Διακίνησης και Εμπορίας Προϊόντων και Παροχής Υπηρεσιών).</a:t>
            </a:r>
          </a:p>
          <a:p>
            <a:pPr algn="just"/>
            <a:r>
              <a:rPr lang="el-GR" sz="2400" b="1" dirty="0" smtClean="0">
                <a:latin typeface="Times New Roman" pitchFamily="18" charset="0"/>
                <a:cs typeface="Times New Roman" pitchFamily="18" charset="0"/>
              </a:rPr>
              <a:t>- </a:t>
            </a:r>
            <a:r>
              <a:rPr lang="el-GR" sz="2400" b="1" dirty="0" smtClean="0">
                <a:solidFill>
                  <a:srgbClr val="FF0000"/>
                </a:solidFill>
                <a:latin typeface="Times New Roman" pitchFamily="18" charset="0"/>
                <a:cs typeface="Times New Roman" pitchFamily="18" charset="0"/>
              </a:rPr>
              <a:t>3.1.3</a:t>
            </a:r>
            <a:r>
              <a:rPr lang="el-GR" sz="2400" b="1" dirty="0" smtClean="0">
                <a:latin typeface="Times New Roman" pitchFamily="18" charset="0"/>
                <a:cs typeface="Times New Roman" pitchFamily="18" charset="0"/>
              </a:rPr>
              <a:t> Ενεργοποίηση και Λειτουργία του ΟΠΣΑΑ για το υπαίθριο εμπόριο.</a:t>
            </a:r>
          </a:p>
          <a:p>
            <a:pPr algn="just"/>
            <a:endParaRPr lang="el-GR" sz="2400" b="1" u="sng"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ΠΕΡΙΠΤΩΣΗΣ  2-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ΕΤΑΙΡΙΕΣ ΔΙΑΧΕΙΡΗΣΗΣ ΚΟΙΝΟΧΡΗΣΤΩΝ</a:t>
            </a:r>
          </a:p>
          <a:p>
            <a:pPr algn="ctr"/>
            <a:endParaRPr lang="el-GR" sz="2800" b="1"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ΣΗΜΕΙΟ ΣΥΝΑΛΛΑΓΗΣ</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ΥΠΟΧΡΕΩΣΗ ΧΡΗΣΗΣ </a:t>
            </a:r>
            <a:r>
              <a:rPr lang="en-US" sz="2800" b="1" dirty="0" smtClean="0">
                <a:solidFill>
                  <a:srgbClr val="FF0000"/>
                </a:solidFill>
                <a:latin typeface="Times New Roman" pitchFamily="18" charset="0"/>
                <a:cs typeface="Times New Roman" pitchFamily="18" charset="0"/>
              </a:rPr>
              <a:t>POS </a:t>
            </a:r>
            <a:r>
              <a:rPr lang="el-GR" sz="2800" b="1" dirty="0" smtClean="0">
                <a:solidFill>
                  <a:srgbClr val="FF0000"/>
                </a:solidFill>
                <a:latin typeface="Times New Roman" pitchFamily="18" charset="0"/>
                <a:cs typeface="Times New Roman" pitchFamily="18" charset="0"/>
              </a:rPr>
              <a:t>ΚΑΤΑ ΤΗΝ ΔΙΑΔΙΚΑΣΙΑ ΚΑΤΑΒΟΛΗΣ ΚΟΙΝΟΧΡΗΣΤΩΝ</a:t>
            </a:r>
          </a:p>
          <a:p>
            <a:pPr algn="ctr"/>
            <a:endParaRPr lang="el-GR" sz="2800" dirty="0" smtClean="0"/>
          </a:p>
          <a:p>
            <a:pPr algn="ctr"/>
            <a:r>
              <a:rPr lang="el-GR" sz="2800" dirty="0" smtClean="0"/>
              <a:t> </a:t>
            </a:r>
          </a:p>
          <a:p>
            <a:pPr algn="just"/>
            <a:endParaRPr lang="el-GR" sz="2800"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ΠΕΡΙΠΤΩΣΕΩΣ - ΟΜΑΔΕΣ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ΕΤΑΙΡΙΕΣ ΔΙΑΧΕΙΡΗΣΗΣ ΚΟΙΝΟΧΡΗΣΤΩΝ</a:t>
            </a:r>
          </a:p>
          <a:p>
            <a:pPr algn="ctr"/>
            <a:endParaRPr lang="el-GR" sz="2800" b="1"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ΠΑΡΟΧΟΣ ΥΠΗΡΕΣΙΑΣ ΔΙΑΧΕΙΡΗΣΗΣ</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ΣΥΜΒΑΤΙΚΟΙ ΟΡΟΙ ΣΥΜΒΟΛΑΙΟΥ</a:t>
            </a:r>
          </a:p>
          <a:p>
            <a:pPr algn="ctr"/>
            <a:endParaRPr lang="el-GR" sz="2800" b="1" dirty="0" smtClean="0">
              <a:solidFill>
                <a:srgbClr val="FF0000"/>
              </a:solidFill>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ΙΚΑΝΟΤΗΤΑ </a:t>
            </a:r>
          </a:p>
          <a:p>
            <a:pPr algn="ctr"/>
            <a:r>
              <a:rPr lang="el-GR" sz="2800" b="1" dirty="0" smtClean="0">
                <a:solidFill>
                  <a:srgbClr val="FF0000"/>
                </a:solidFill>
                <a:latin typeface="Times New Roman" pitchFamily="18" charset="0"/>
                <a:cs typeface="Times New Roman" pitchFamily="18" charset="0"/>
              </a:rPr>
              <a:t>ΔΙΑΠΙΣΤΩΣΗΣ ΣΥΜΜΜΟΡΦΩΣΗΣ </a:t>
            </a:r>
          </a:p>
          <a:p>
            <a:pPr algn="ctr"/>
            <a:r>
              <a:rPr lang="el-GR" sz="2800" b="1" dirty="0" smtClean="0">
                <a:solidFill>
                  <a:srgbClr val="FF0000"/>
                </a:solidFill>
                <a:latin typeface="Times New Roman" pitchFamily="18" charset="0"/>
                <a:cs typeface="Times New Roman" pitchFamily="18" charset="0"/>
              </a:rPr>
              <a:t>ΣΤΟ ΚΑΤΑΣΤΗΜΑ </a:t>
            </a:r>
          </a:p>
          <a:p>
            <a:pPr algn="ctr"/>
            <a:r>
              <a:rPr lang="el-GR" sz="2800" dirty="0" smtClean="0"/>
              <a:t> </a:t>
            </a:r>
          </a:p>
          <a:p>
            <a:pPr algn="just"/>
            <a:endParaRPr lang="el-GR" sz="280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smtClean="0">
                <a:solidFill>
                  <a:prstClr val="black"/>
                </a:solidFill>
                <a:latin typeface="Times New Roman" pitchFamily="18" charset="0"/>
                <a:ea typeface="Times New Roman"/>
                <a:cs typeface="Times New Roman" pitchFamily="18" charset="0"/>
              </a:rPr>
              <a:t>ΕΠΟΠΤΕΙΑ ΤΗΣ ΑΓΟΡΑΣ</a:t>
            </a:r>
            <a:r>
              <a:rPr lang="el-GR" sz="2500" dirty="0" smtClean="0">
                <a:solidFill>
                  <a:prstClr val="black"/>
                </a:solidFill>
                <a:latin typeface="Times New Roman" pitchFamily="18" charset="0"/>
                <a:ea typeface="Times New Roman"/>
                <a:cs typeface="Times New Roman" pitchFamily="18" charset="0"/>
              </a:rPr>
              <a:t/>
            </a:r>
            <a:br>
              <a:rPr lang="el-GR" sz="2500" dirty="0" smtClean="0">
                <a:solidFill>
                  <a:prstClr val="black"/>
                </a:solidFill>
                <a:latin typeface="Times New Roman" pitchFamily="18" charset="0"/>
                <a:ea typeface="Times New Roman"/>
                <a:cs typeface="Times New Roman" pitchFamily="18" charset="0"/>
              </a:rPr>
            </a:br>
            <a:r>
              <a:rPr lang="el-GR" sz="25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dirty="0"/>
          </a:p>
        </p:txBody>
      </p:sp>
      <p:sp>
        <p:nvSpPr>
          <p:cNvPr id="5" name="4 - Οριζόντιος πάπυρος"/>
          <p:cNvSpPr/>
          <p:nvPr/>
        </p:nvSpPr>
        <p:spPr>
          <a:xfrm>
            <a:off x="683568" y="1124744"/>
            <a:ext cx="7704856" cy="151216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latin typeface="Times New Roman" pitchFamily="18" charset="0"/>
                <a:cs typeface="Times New Roman" pitchFamily="18" charset="0"/>
              </a:rPr>
              <a:t>ΘΕΣΜΙΚΟ ΠΛΑΙΣΙΟ </a:t>
            </a:r>
          </a:p>
          <a:p>
            <a:pPr algn="ctr"/>
            <a:r>
              <a:rPr lang="el-GR" sz="2000" b="1" dirty="0" smtClean="0">
                <a:latin typeface="Times New Roman" pitchFamily="18" charset="0"/>
                <a:cs typeface="Times New Roman" pitchFamily="18" charset="0"/>
              </a:rPr>
              <a:t>ΚΑΤΑΣΤΗΜΑΤΩΝ ΥΓΕΙΟΝΟΜΙΚΟΥ ΕΝΔΙΑΦΕΡΟΝΤΟΣ </a:t>
            </a:r>
          </a:p>
          <a:p>
            <a:pPr algn="ctr"/>
            <a:r>
              <a:rPr lang="el-GR" sz="2000" b="1" dirty="0" smtClean="0">
                <a:latin typeface="Times New Roman" pitchFamily="18" charset="0"/>
                <a:cs typeface="Times New Roman" pitchFamily="18" charset="0"/>
              </a:rPr>
              <a:t>(Κ.Υ.Ε.)</a:t>
            </a:r>
            <a:endParaRPr lang="el-GR" sz="2000" b="1" dirty="0">
              <a:latin typeface="Times New Roman" pitchFamily="18" charset="0"/>
              <a:cs typeface="Times New Roman" pitchFamily="18" charset="0"/>
            </a:endParaRPr>
          </a:p>
        </p:txBody>
      </p:sp>
      <p:pic>
        <p:nvPicPr>
          <p:cNvPr id="107524" name="Picture 4" descr="καφετέρεια | Ετικέτες προϊόντος |"/>
          <p:cNvPicPr>
            <a:picLocks noChangeAspect="1" noChangeArrowheads="1"/>
          </p:cNvPicPr>
          <p:nvPr/>
        </p:nvPicPr>
        <p:blipFill>
          <a:blip r:embed="rId2" cstate="print"/>
          <a:srcRect/>
          <a:stretch>
            <a:fillRect/>
          </a:stretch>
        </p:blipFill>
        <p:spPr bwMode="auto">
          <a:xfrm>
            <a:off x="0" y="2780928"/>
            <a:ext cx="9144000" cy="3888432"/>
          </a:xfrm>
          <a:prstGeom prst="rect">
            <a:avLst/>
          </a:prstGeom>
          <a:noFill/>
        </p:spPr>
      </p:pic>
    </p:spTree>
    <p:extLst>
      <p:ext uri="{BB962C8B-B14F-4D97-AF65-F5344CB8AC3E}">
        <p14:creationId xmlns:p14="http://schemas.microsoft.com/office/powerpoint/2010/main" val="2013642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r>
              <a:rPr lang="el-GR" sz="2800" b="1" dirty="0" smtClean="0">
                <a:solidFill>
                  <a:srgbClr val="666666"/>
                </a:solidFill>
                <a:latin typeface="Times New Roman" panose="02020603050405020304" pitchFamily="18" charset="0"/>
                <a:cs typeface="Times New Roman" panose="02020603050405020304" pitchFamily="18" charset="0"/>
              </a:rPr>
              <a:t>NOMOΣ ΥΠ’ ΑΡΙΘΜ. 4442 /2016</a:t>
            </a:r>
          </a:p>
          <a:p>
            <a:pPr algn="ctr"/>
            <a:r>
              <a:rPr lang="el-GR" sz="2800" b="1" dirty="0" smtClean="0">
                <a:solidFill>
                  <a:srgbClr val="666666"/>
                </a:solidFill>
                <a:latin typeface="Times New Roman" panose="02020603050405020304" pitchFamily="18" charset="0"/>
                <a:cs typeface="Times New Roman" panose="02020603050405020304" pitchFamily="18" charset="0"/>
              </a:rPr>
              <a:t>(Α΄230/7.12.2016)</a:t>
            </a:r>
            <a:br>
              <a:rPr lang="el-GR" sz="2800" b="1" dirty="0" smtClean="0">
                <a:solidFill>
                  <a:srgbClr val="666666"/>
                </a:solidFill>
                <a:latin typeface="Times New Roman" panose="02020603050405020304" pitchFamily="18" charset="0"/>
                <a:cs typeface="Times New Roman" panose="02020603050405020304" pitchFamily="18" charset="0"/>
              </a:rPr>
            </a:br>
            <a:endParaRPr lang="el-GR" sz="2800" b="1"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«Νέο θεσμικό πλαίσιο για την άσκηση οικονομικής δραστηριότητας και άλλες διατάξεις.»</a:t>
            </a:r>
          </a:p>
        </p:txBody>
      </p:sp>
    </p:spTree>
    <p:extLst>
      <p:ext uri="{BB962C8B-B14F-4D97-AF65-F5344CB8AC3E}">
        <p14:creationId xmlns:p14="http://schemas.microsoft.com/office/powerpoint/2010/main" val="2013642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5</a:t>
            </a:r>
          </a:p>
          <a:p>
            <a:pPr algn="ctr"/>
            <a:r>
              <a:rPr lang="el-GR" sz="2800" b="1" dirty="0" smtClean="0">
                <a:solidFill>
                  <a:srgbClr val="666666"/>
                </a:solidFill>
                <a:latin typeface="Times New Roman" panose="02020603050405020304" pitchFamily="18" charset="0"/>
                <a:cs typeface="Times New Roman" panose="02020603050405020304" pitchFamily="18" charset="0"/>
              </a:rPr>
              <a:t>Υπαγωγή στη διαδικασία γνωστοποίησης</a:t>
            </a:r>
          </a:p>
        </p:txBody>
      </p:sp>
    </p:spTree>
    <p:extLst>
      <p:ext uri="{BB962C8B-B14F-4D97-AF65-F5344CB8AC3E}">
        <p14:creationId xmlns:p14="http://schemas.microsoft.com/office/powerpoint/2010/main" val="2013642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Στρογγυλεμένο ορθογώνιο"/>
          <p:cNvSpPr/>
          <p:nvPr/>
        </p:nvSpPr>
        <p:spPr>
          <a:xfrm>
            <a:off x="755576" y="1412776"/>
            <a:ext cx="7704856"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Η υπαγωγή οικονομικής δραστηριότητας σε καθεστώς γνωστοποίησης χωρεί με σκοπό την προστασία του δημοσίου συμφέροντος</a:t>
            </a:r>
            <a:endParaRPr lang="el-GR" sz="2800" b="1" dirty="0">
              <a:latin typeface="Times New Roman" pitchFamily="18" charset="0"/>
              <a:cs typeface="Times New Roman" pitchFamily="18" charset="0"/>
            </a:endParaRPr>
          </a:p>
        </p:txBody>
      </p:sp>
      <p:sp>
        <p:nvSpPr>
          <p:cNvPr id="6" name="5 - Στρογγυλεμένο ορθογώνιο"/>
          <p:cNvSpPr/>
          <p:nvPr/>
        </p:nvSpPr>
        <p:spPr>
          <a:xfrm>
            <a:off x="755576" y="3140968"/>
            <a:ext cx="3312368" cy="1800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Μη πρόκληση βλάβης ή κινδύνου βλάβης για το δημόσιο συμφέρον</a:t>
            </a:r>
            <a:endParaRPr lang="el-GR" sz="2800" b="1" dirty="0">
              <a:latin typeface="Times New Roman" pitchFamily="18" charset="0"/>
              <a:cs typeface="Times New Roman" pitchFamily="18" charset="0"/>
            </a:endParaRPr>
          </a:p>
        </p:txBody>
      </p:sp>
      <p:sp>
        <p:nvSpPr>
          <p:cNvPr id="7" name="6 - Στρογγυλεμένο ορθογώνιο"/>
          <p:cNvSpPr/>
          <p:nvPr/>
        </p:nvSpPr>
        <p:spPr>
          <a:xfrm>
            <a:off x="5220072" y="3068960"/>
            <a:ext cx="3240360" cy="17784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Αναγκαίο μέτρο για την αποτροπή της βλάβης ή του κινδύνου</a:t>
            </a:r>
            <a:endParaRPr lang="el-G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14</a:t>
            </a:r>
          </a:p>
          <a:p>
            <a:pPr algn="ctr"/>
            <a:r>
              <a:rPr lang="el-GR" sz="2800" b="1" dirty="0" smtClean="0">
                <a:solidFill>
                  <a:srgbClr val="666666"/>
                </a:solidFill>
                <a:latin typeface="Times New Roman" panose="02020603050405020304" pitchFamily="18" charset="0"/>
                <a:cs typeface="Times New Roman" panose="02020603050405020304" pitchFamily="18" charset="0"/>
              </a:rPr>
              <a:t>Ολοκληρωμένο Πληροφοριακό Σύστημα Άσκησης Δραστηριοτήτων και Ελέγχων </a:t>
            </a:r>
          </a:p>
          <a:p>
            <a:pPr algn="ctr"/>
            <a:r>
              <a:rPr lang="el-GR" sz="2800" b="1" dirty="0" smtClean="0">
                <a:solidFill>
                  <a:srgbClr val="666666"/>
                </a:solidFill>
                <a:latin typeface="Times New Roman" panose="02020603050405020304" pitchFamily="18" charset="0"/>
                <a:cs typeface="Times New Roman" panose="02020603050405020304" pitchFamily="18" charset="0"/>
              </a:rPr>
              <a:t>(ΟΠΣ-ΑΔΕ)</a:t>
            </a:r>
          </a:p>
        </p:txBody>
      </p:sp>
    </p:spTree>
    <p:extLst>
      <p:ext uri="{BB962C8B-B14F-4D97-AF65-F5344CB8AC3E}">
        <p14:creationId xmlns:p14="http://schemas.microsoft.com/office/powerpoint/2010/main" val="2013642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755576" y="1268760"/>
            <a:ext cx="7848872" cy="3600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Το Ολοκληρωμένο Πληροφοριακό Σύστημα Άσκησης Δραστηριοτήτων και Ελέγχων αποτελεί το κεντρικό σύστημα για την υποστήριξη των διαδικασιών υπαγωγής στο καθεστώς του παρόντος νόμου και ελέγχου των οικονομικών δραστηριοτήτων.</a:t>
            </a:r>
            <a:endParaRPr lang="el-G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r>
              <a:rPr lang="el-GR" sz="2800" b="1" dirty="0" smtClean="0">
                <a:solidFill>
                  <a:srgbClr val="666666"/>
                </a:solidFill>
                <a:latin typeface="Times New Roman" panose="02020603050405020304" pitchFamily="18" charset="0"/>
                <a:cs typeface="Times New Roman" panose="02020603050405020304" pitchFamily="18" charset="0"/>
              </a:rPr>
              <a:t>ΚΕΦΑΛΑΙΟ Ζ΄</a:t>
            </a:r>
          </a:p>
          <a:p>
            <a:pPr algn="ctr"/>
            <a:r>
              <a:rPr lang="el-GR" sz="2800" b="1" dirty="0" smtClean="0">
                <a:solidFill>
                  <a:srgbClr val="666666"/>
                </a:solidFill>
                <a:latin typeface="Times New Roman" panose="02020603050405020304" pitchFamily="18" charset="0"/>
                <a:cs typeface="Times New Roman" panose="02020603050405020304" pitchFamily="18" charset="0"/>
              </a:rPr>
              <a:t>ΑΡΘΡΑ 27 – 38</a:t>
            </a:r>
          </a:p>
          <a:p>
            <a:pPr algn="ctr"/>
            <a:endParaRPr lang="el-GR" sz="2800" b="1"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ΑΠΛΟΥΣΤΕΥΣΗ ΠΛΑΙΣΙΟΥ ΛΕΙΤΟΥΡΓΙΑΣ ΚΑΤΑΣΤΗΜΑΤΩΝ ΥΓΕΙΟΝΟΜΙΚΟΥ ΕΝΔΙΑΦΕΡΟΝΤΟΣ, ΘΕΑΤΡΩΝ ΚΑΙ ΚΙΝΗΜΑΤΟΓΡΑΦΩΝ</a:t>
            </a:r>
          </a:p>
        </p:txBody>
      </p:sp>
    </p:spTree>
    <p:extLst>
      <p:ext uri="{BB962C8B-B14F-4D97-AF65-F5344CB8AC3E}">
        <p14:creationId xmlns:p14="http://schemas.microsoft.com/office/powerpoint/2010/main" val="2013642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r>
              <a:rPr lang="el-GR" sz="2800" b="1" dirty="0" smtClean="0">
                <a:solidFill>
                  <a:srgbClr val="666666"/>
                </a:solidFill>
                <a:latin typeface="Times New Roman" panose="02020603050405020304" pitchFamily="18" charset="0"/>
                <a:cs typeface="Times New Roman" panose="02020603050405020304" pitchFamily="18" charset="0"/>
              </a:rPr>
              <a:t>ΚΥΑ ΥΠ’ ΑΡΙΘΜ. 16228 /2017</a:t>
            </a:r>
          </a:p>
          <a:p>
            <a:pPr algn="ctr"/>
            <a:r>
              <a:rPr lang="el-GR" sz="2800" b="1" dirty="0" smtClean="0">
                <a:solidFill>
                  <a:srgbClr val="666666"/>
                </a:solidFill>
                <a:latin typeface="Times New Roman" panose="02020603050405020304" pitchFamily="18" charset="0"/>
                <a:cs typeface="Times New Roman" panose="02020603050405020304" pitchFamily="18" charset="0"/>
              </a:rPr>
              <a:t>(Β΄1723/18.5.2017)</a:t>
            </a:r>
            <a:br>
              <a:rPr lang="el-GR" sz="2800" b="1" dirty="0" smtClean="0">
                <a:solidFill>
                  <a:srgbClr val="666666"/>
                </a:solidFill>
                <a:latin typeface="Times New Roman" panose="02020603050405020304" pitchFamily="18" charset="0"/>
                <a:cs typeface="Times New Roman" panose="02020603050405020304" pitchFamily="18" charset="0"/>
              </a:rPr>
            </a:br>
            <a:endParaRPr lang="el-GR" sz="2800" b="1"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«Απλούστευση και προτυποποίηση των διοικητικών διαδικασιών γνωστοποίησης λειτουργίας Καταστημάτων Υγειονομικού Ενδιαφέροντος, Θεάτρων και Κινηματογράφων.»</a:t>
            </a:r>
          </a:p>
        </p:txBody>
      </p:sp>
    </p:spTree>
    <p:extLst>
      <p:ext uri="{BB962C8B-B14F-4D97-AF65-F5344CB8AC3E}">
        <p14:creationId xmlns:p14="http://schemas.microsoft.com/office/powerpoint/2010/main" val="201364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normAutofit/>
          </a:bodyPr>
          <a:lstStyle/>
          <a:p>
            <a:pPr algn="ctr"/>
            <a:endParaRPr lang="el-GR" sz="2400" dirty="0" smtClean="0">
              <a:latin typeface="Times New Roman" pitchFamily="18" charset="0"/>
              <a:cs typeface="Times New Roman" pitchFamily="18" charset="0"/>
            </a:endParaRPr>
          </a:p>
          <a:p>
            <a:pPr algn="ctr"/>
            <a:endParaRPr lang="el-GR" sz="2400" b="1" u="sng" dirty="0" smtClean="0">
              <a:latin typeface="Times New Roman" pitchFamily="18" charset="0"/>
              <a:cs typeface="Times New Roman" pitchFamily="18" charset="0"/>
            </a:endParaRPr>
          </a:p>
          <a:p>
            <a:pPr algn="ctr"/>
            <a:endParaRPr lang="el-GR" sz="2400" b="1" u="sng"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ΘΕΣΜΙΚΟ ΠΛΑΙΣΙΟ ΛΕΙΤΟΥΡΓΙΑΣ ΑΓΟΡΑΣ</a:t>
            </a:r>
            <a:endParaRPr lang="el-GR" sz="24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395536" y="1124744"/>
            <a:ext cx="8496944" cy="5904656"/>
          </a:xfrm>
          <a:prstGeom prst="horizontalScrol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ΑΡΘΡΟ 80 Ν 3463/2006 (Α΄114)</a:t>
            </a:r>
          </a:p>
          <a:p>
            <a:pPr algn="just"/>
            <a:r>
              <a:rPr lang="el-GR" sz="2400" b="1" dirty="0" smtClean="0">
                <a:latin typeface="Times New Roman" pitchFamily="18" charset="0"/>
                <a:cs typeface="Times New Roman" pitchFamily="18" charset="0"/>
              </a:rPr>
              <a:t>Καταστήματα Υγειονομικού Ενδιαφέροντος είναι εκείνα, στα οποία γίνεται παρασκευή ή/και διάθεση σε πελάτες (καθισμένους, όρθιους, περαστικούς) ή διανομή φαγητών ή γλυκισμάτων ή οποιουδήποτε άλλου παρασκευάσματος τροφίμων ή ποτών ή αποθήκευση ή συντήρηση ή εμπορία κάθε είδους τροφίμων ή ποτών, καθώς και τα καταστήματα προσφοράς υπηρεσιών, εξαιτίας των οποίων μπορεί να προκληθεί βλάβη στη δημόσια υγεία, όπως αναλυτικά αναφέρονται στις ισχύουσες υγειονομικές διατάξεις.</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2</a:t>
            </a:r>
          </a:p>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Διαδικασία για τη βεβαίωση της παραγράφου 2 του άρθρου 28 του Ν. 4442/2016</a:t>
            </a:r>
          </a:p>
        </p:txBody>
      </p:sp>
    </p:spTree>
    <p:extLst>
      <p:ext uri="{BB962C8B-B14F-4D97-AF65-F5344CB8AC3E}">
        <p14:creationId xmlns:p14="http://schemas.microsoft.com/office/powerpoint/2010/main" val="2013642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755576" y="1340768"/>
            <a:ext cx="7488832" cy="34563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Αίτηση για τη χορήγηση βεβαίωσης στην αρμόδια υπηρεσία του οικείου Δήμου ότι το κατάστημα μπορεί να ιδρυθεί στη συγκεκριμένη τοποθεσία</a:t>
            </a:r>
            <a:r>
              <a:rPr lang="el-GR" dirty="0" smtClean="0"/>
              <a:t>.</a:t>
            </a:r>
            <a:endParaRPr lang="el-GR" dirty="0"/>
          </a:p>
        </p:txBody>
      </p:sp>
    </p:spTree>
    <p:extLst>
      <p:ext uri="{BB962C8B-B14F-4D97-AF65-F5344CB8AC3E}">
        <p14:creationId xmlns:p14="http://schemas.microsoft.com/office/powerpoint/2010/main" val="20136421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3</a:t>
            </a:r>
          </a:p>
          <a:p>
            <a:pPr algn="ctr"/>
            <a:r>
              <a:rPr lang="el-GR" sz="2800" b="1" dirty="0" smtClean="0">
                <a:solidFill>
                  <a:srgbClr val="666666"/>
                </a:solidFill>
                <a:latin typeface="Times New Roman" panose="02020603050405020304" pitchFamily="18" charset="0"/>
                <a:cs typeface="Times New Roman" panose="02020603050405020304" pitchFamily="18" charset="0"/>
              </a:rPr>
              <a:t>Διαδικασία γνωστοποίησης</a:t>
            </a:r>
          </a:p>
        </p:txBody>
      </p:sp>
    </p:spTree>
    <p:extLst>
      <p:ext uri="{BB962C8B-B14F-4D97-AF65-F5344CB8AC3E}">
        <p14:creationId xmlns:p14="http://schemas.microsoft.com/office/powerpoint/2010/main" val="2013642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827584" y="1340768"/>
            <a:ext cx="7488832" cy="352839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Κανένα δικαιολογητικό δεν υποβάλλεται από τον φορέα της δραστηριότητας κατά την υποβολή της γνωστοποίησης. Ο Δήμος ή το ΚΕΠ παραλαμβάνει σε κάθε περίπτωση, με την επιφύλαξη της επόμενης παραγράφους τη γνωστοποίηση, η οποία υποβάλλεται από τον ενδιαφερόμενο με ευθύνη του για τα περιλαμβανόμενα σε αυτήν στοιχεία.</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4</a:t>
            </a:r>
          </a:p>
          <a:p>
            <a:pPr algn="ctr"/>
            <a:r>
              <a:rPr lang="el-GR" sz="2800" b="1" dirty="0" smtClean="0">
                <a:solidFill>
                  <a:srgbClr val="666666"/>
                </a:solidFill>
                <a:latin typeface="Times New Roman" panose="02020603050405020304" pitchFamily="18" charset="0"/>
                <a:cs typeface="Times New Roman" panose="02020603050405020304" pitchFamily="18" charset="0"/>
              </a:rPr>
              <a:t>Τήρηση αρχείου στην εγκατάσταση του καταστήματος</a:t>
            </a:r>
          </a:p>
        </p:txBody>
      </p:sp>
    </p:spTree>
    <p:extLst>
      <p:ext uri="{BB962C8B-B14F-4D97-AF65-F5344CB8AC3E}">
        <p14:creationId xmlns:p14="http://schemas.microsoft.com/office/powerpoint/2010/main" val="20136421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899592" y="1556792"/>
            <a:ext cx="7488832" cy="345638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Κατά την διάρκεια λειτουργίας της δραστηριότητας του καταστήματος, θα πρέπει να τηρούνται στον φάκελο που θα βρίσκεται στην εγκατάσταση του καταστήματος</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a:bodyPr>
          <a:lstStyle/>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endParaRPr lang="el-GR" sz="2800" b="1" u="sng" dirty="0" smtClean="0">
              <a:solidFill>
                <a:srgbClr val="666666"/>
              </a:solidFill>
              <a:latin typeface="Times New Roman" panose="02020603050405020304" pitchFamily="18" charset="0"/>
              <a:cs typeface="Times New Roman" panose="02020603050405020304" pitchFamily="18" charset="0"/>
            </a:endParaRPr>
          </a:p>
          <a:p>
            <a:pPr algn="ctr"/>
            <a:r>
              <a:rPr lang="el-GR" sz="2800" b="1" u="sng" dirty="0" smtClean="0">
                <a:solidFill>
                  <a:srgbClr val="666666"/>
                </a:solidFill>
                <a:latin typeface="Times New Roman" panose="02020603050405020304" pitchFamily="18" charset="0"/>
                <a:cs typeface="Times New Roman" panose="02020603050405020304" pitchFamily="18" charset="0"/>
              </a:rPr>
              <a:t>Άρθρο 7</a:t>
            </a:r>
          </a:p>
          <a:p>
            <a:pPr algn="ctr"/>
            <a:r>
              <a:rPr lang="el-GR" sz="2800" b="1" dirty="0" smtClean="0">
                <a:solidFill>
                  <a:srgbClr val="666666"/>
                </a:solidFill>
                <a:latin typeface="Times New Roman" panose="02020603050405020304" pitchFamily="18" charset="0"/>
                <a:cs typeface="Times New Roman" panose="02020603050405020304" pitchFamily="18" charset="0"/>
              </a:rPr>
              <a:t>Χρήση μουσικής και μουσικών οργάνων</a:t>
            </a:r>
          </a:p>
        </p:txBody>
      </p:sp>
    </p:spTree>
    <p:extLst>
      <p:ext uri="{BB962C8B-B14F-4D97-AF65-F5344CB8AC3E}">
        <p14:creationId xmlns:p14="http://schemas.microsoft.com/office/powerpoint/2010/main" val="20136421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827584" y="1412776"/>
            <a:ext cx="7632848" cy="32403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dirty="0" smtClean="0">
                <a:latin typeface="Times New Roman" pitchFamily="18" charset="0"/>
                <a:cs typeface="Times New Roman" pitchFamily="18" charset="0"/>
              </a:rPr>
              <a:t>Ο ενδιαφερόμενος γνωστοποιεί σε ειδικό πεδίο της γνωστοποίησης τη χρήση μουσικής, με προσδιορισμό της μέγιστης Α - </a:t>
            </a:r>
            <a:r>
              <a:rPr lang="el-GR" sz="2400" dirty="0" err="1" smtClean="0">
                <a:latin typeface="Times New Roman" pitchFamily="18" charset="0"/>
                <a:cs typeface="Times New Roman" pitchFamily="18" charset="0"/>
              </a:rPr>
              <a:t>ηχοστάθμης</a:t>
            </a:r>
            <a:r>
              <a:rPr lang="el-GR" sz="2400" dirty="0" smtClean="0">
                <a:latin typeface="Times New Roman" pitchFamily="18" charset="0"/>
                <a:cs typeface="Times New Roman" pitchFamily="18" charset="0"/>
              </a:rPr>
              <a:t>, του χώρου κ.τ.λ.</a:t>
            </a:r>
          </a:p>
          <a:p>
            <a:pPr algn="just"/>
            <a:r>
              <a:rPr lang="el-GR" sz="2400" dirty="0" smtClean="0">
                <a:latin typeface="Times New Roman" pitchFamily="18" charset="0"/>
                <a:cs typeface="Times New Roman" pitchFamily="18" charset="0"/>
              </a:rPr>
              <a:t>Η άδεια της παραγράφου 3 του άρθρου 3 της Αστυνομικής Διάταξης 3/1996 (Β΄ 15) περί παράτασης ωραρίου εξακολουθεί να ισχύει</a:t>
            </a:r>
          </a:p>
          <a:p>
            <a:pPr algn="just"/>
            <a:endParaRPr lang="el-GR" dirty="0"/>
          </a:p>
        </p:txBody>
      </p:sp>
    </p:spTree>
    <p:extLst>
      <p:ext uri="{BB962C8B-B14F-4D97-AF65-F5344CB8AC3E}">
        <p14:creationId xmlns:p14="http://schemas.microsoft.com/office/powerpoint/2010/main" val="20136421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fontScale="77500" lnSpcReduction="20000"/>
          </a:bodyPr>
          <a:lstStyle/>
          <a:p>
            <a:pPr algn="ctr"/>
            <a:r>
              <a:rPr lang="el-GR" sz="2800" b="1" dirty="0" smtClean="0">
                <a:solidFill>
                  <a:srgbClr val="666666"/>
                </a:solidFill>
                <a:latin typeface="Times New Roman" panose="02020603050405020304" pitchFamily="18" charset="0"/>
                <a:cs typeface="Times New Roman" panose="02020603050405020304" pitchFamily="18" charset="0"/>
              </a:rPr>
              <a:t>ΕΞΟΥΣΙΟΔΟΤΗΣΗ ΑΡΜΟΔΙΟΤΗΤΑΣ </a:t>
            </a:r>
          </a:p>
          <a:p>
            <a:pPr algn="ctr"/>
            <a:r>
              <a:rPr lang="el-GR" sz="2800" b="1" dirty="0" smtClean="0">
                <a:solidFill>
                  <a:srgbClr val="666666"/>
                </a:solidFill>
                <a:latin typeface="Times New Roman" panose="02020603050405020304" pitchFamily="18" charset="0"/>
                <a:cs typeface="Times New Roman" panose="02020603050405020304" pitchFamily="18" charset="0"/>
              </a:rPr>
              <a:t>ΓΕΝΙΚΗΣ ΓΡΑΜΜΑΤΕΙΑΣ ΕΜΠΟΡΙΟΥ</a:t>
            </a:r>
          </a:p>
          <a:p>
            <a:pPr algn="ctr"/>
            <a:endParaRPr lang="el-GR" sz="2800" b="1" dirty="0" smtClean="0">
              <a:solidFill>
                <a:srgbClr val="666666"/>
              </a:solidFill>
              <a:latin typeface="Times New Roman" panose="02020603050405020304" pitchFamily="18" charset="0"/>
              <a:cs typeface="Times New Roman" panose="02020603050405020304" pitchFamily="18" charset="0"/>
            </a:endParaRPr>
          </a:p>
          <a:p>
            <a:pPr algn="ctr"/>
            <a:r>
              <a:rPr lang="el-GR" sz="2800" b="1" dirty="0" smtClean="0">
                <a:solidFill>
                  <a:srgbClr val="666666"/>
                </a:solidFill>
                <a:latin typeface="Times New Roman" panose="02020603050405020304" pitchFamily="18" charset="0"/>
                <a:cs typeface="Times New Roman" panose="02020603050405020304" pitchFamily="18" charset="0"/>
              </a:rPr>
              <a:t>ΑΡΘΡΟ 15 ΤΟΥ Ν. 4796/2021 (Α’ 63)</a:t>
            </a:r>
          </a:p>
          <a:p>
            <a:pPr algn="ctr"/>
            <a:r>
              <a:rPr lang="el-GR" sz="2800" b="1" dirty="0" smtClean="0">
                <a:solidFill>
                  <a:srgbClr val="666666"/>
                </a:solidFill>
                <a:latin typeface="Times New Roman" panose="02020603050405020304" pitchFamily="18" charset="0"/>
                <a:cs typeface="Times New Roman" panose="02020603050405020304" pitchFamily="18" charset="0"/>
              </a:rPr>
              <a:t>«Απλούστευση του πλαισίου άσκησης οικονομικών δραστηριοτήτων αρμοδιότητας Υπουργείων Ανάπτυξης και Επενδύσεων, Εργασίας και Κοινωνικών Υποθέσεων, Ναυτιλίας και Νησιωτικής Πολιτικής, Υποδομών και Μεταφορών, ρυθμίσεις για τη μεταφορά στον Οργανισμό Βιομηχανικής Ιδιοκτησίας των αρμοδιοτήτων για τα εμπορικά σήματα, άλλες διατάξεις για την ενίσχυση της ανάπτυξης και άλλες επείγουσες ρυθμίσεις»</a:t>
            </a:r>
          </a:p>
        </p:txBody>
      </p:sp>
    </p:spTree>
    <p:extLst>
      <p:ext uri="{BB962C8B-B14F-4D97-AF65-F5344CB8AC3E}">
        <p14:creationId xmlns:p14="http://schemas.microsoft.com/office/powerpoint/2010/main" val="20136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5800" y="1124744"/>
            <a:ext cx="7772400" cy="4968552"/>
          </a:xfrm>
          <a:solidFill>
            <a:schemeClr val="accent1">
              <a:lumMod val="20000"/>
              <a:lumOff val="80000"/>
            </a:schemeClr>
          </a:solidFill>
        </p:spPr>
        <p:txBody>
          <a:bodyPr>
            <a:normAutofit/>
          </a:bodyPr>
          <a:lstStyle/>
          <a:p>
            <a:pPr algn="ctr"/>
            <a:r>
              <a:rPr lang="el-GR" sz="2400" b="1" u="sng" dirty="0" smtClean="0">
                <a:latin typeface="Times New Roman" panose="02020603050405020304" pitchFamily="18" charset="0"/>
                <a:cs typeface="Times New Roman" panose="02020603050405020304" pitchFamily="18" charset="0"/>
              </a:rPr>
              <a:t>ΣΤΟΧΟΙ</a:t>
            </a:r>
          </a:p>
          <a:p>
            <a:pPr algn="just"/>
            <a:r>
              <a:rPr lang="el-GR" sz="2400" dirty="0" smtClean="0">
                <a:latin typeface="Times New Roman" pitchFamily="18" charset="0"/>
                <a:ea typeface="Times New Roman"/>
                <a:cs typeface="Times New Roman" pitchFamily="18" charset="0"/>
              </a:rPr>
              <a:t>Με την ολοκλήρωση της διδασκαλίας θα είμαστε ικανοί:</a:t>
            </a:r>
          </a:p>
          <a:p>
            <a:pPr algn="just"/>
            <a:r>
              <a:rPr lang="el-GR" sz="1900" b="1" u="sng" dirty="0" smtClean="0">
                <a:latin typeface="Times New Roman" panose="02020603050405020304" pitchFamily="18" charset="0"/>
                <a:cs typeface="Times New Roman" panose="02020603050405020304" pitchFamily="18" charset="0"/>
              </a:rPr>
              <a:t>ΓΝΩΣΕΙΣ</a:t>
            </a:r>
          </a:p>
          <a:p>
            <a:pPr algn="just"/>
            <a:r>
              <a:rPr lang="el-GR" dirty="0" smtClean="0">
                <a:latin typeface="Times New Roman" panose="02020603050405020304" pitchFamily="18" charset="0"/>
                <a:cs typeface="Times New Roman" panose="02020603050405020304" pitchFamily="18" charset="0"/>
              </a:rPr>
              <a:t>Να </a:t>
            </a:r>
            <a:r>
              <a:rPr lang="el-GR" dirty="0" smtClean="0">
                <a:solidFill>
                  <a:srgbClr val="FF0000"/>
                </a:solidFill>
                <a:latin typeface="Times New Roman" panose="02020603050405020304" pitchFamily="18" charset="0"/>
                <a:cs typeface="Times New Roman" panose="02020603050405020304" pitchFamily="18" charset="0"/>
              </a:rPr>
              <a:t>διακρίνουμε</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τις ορθές εμπορικές πρακτικές</a:t>
            </a:r>
            <a:r>
              <a:rPr lang="el-GR" dirty="0" smtClean="0">
                <a:latin typeface="Times New Roman" panose="02020603050405020304" pitchFamily="18" charset="0"/>
                <a:cs typeface="Times New Roman" panose="02020603050405020304" pitchFamily="18" charset="0"/>
              </a:rPr>
              <a:t>.</a:t>
            </a:r>
          </a:p>
          <a:p>
            <a:pPr algn="just"/>
            <a:r>
              <a:rPr lang="el-GR" sz="1900" b="1" u="sng" dirty="0" smtClean="0">
                <a:latin typeface="Times New Roman" panose="02020603050405020304" pitchFamily="18" charset="0"/>
                <a:cs typeface="Times New Roman" panose="02020603050405020304" pitchFamily="18" charset="0"/>
              </a:rPr>
              <a:t>ΙΚΑΝΟΤΗΤΕΣ</a:t>
            </a:r>
          </a:p>
          <a:p>
            <a:pPr algn="just"/>
            <a:r>
              <a:rPr lang="el-GR" dirty="0" smtClean="0">
                <a:latin typeface="Times New Roman" panose="02020603050405020304" pitchFamily="18" charset="0"/>
                <a:cs typeface="Times New Roman" panose="02020603050405020304" pitchFamily="18" charset="0"/>
              </a:rPr>
              <a:t>Να </a:t>
            </a:r>
            <a:r>
              <a:rPr lang="el-GR" dirty="0" smtClean="0">
                <a:solidFill>
                  <a:srgbClr val="FF0000"/>
                </a:solidFill>
                <a:latin typeface="Times New Roman" panose="02020603050405020304" pitchFamily="18" charset="0"/>
                <a:cs typeface="Times New Roman" panose="02020603050405020304" pitchFamily="18" charset="0"/>
              </a:rPr>
              <a:t>εφαρμόζουμε</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ορθά τις σχετικές διατάξεις, σε </a:t>
            </a:r>
            <a:r>
              <a:rPr lang="el-GR" dirty="0" smtClean="0">
                <a:latin typeface="Times New Roman" panose="02020603050405020304" pitchFamily="18" charset="0"/>
                <a:cs typeface="Times New Roman" panose="02020603050405020304" pitchFamily="18" charset="0"/>
              </a:rPr>
              <a:t> επιχειρησιακό </a:t>
            </a:r>
            <a:r>
              <a:rPr lang="el-GR" dirty="0">
                <a:latin typeface="Times New Roman" panose="02020603050405020304" pitchFamily="18" charset="0"/>
                <a:cs typeface="Times New Roman" panose="02020603050405020304" pitchFamily="18" charset="0"/>
              </a:rPr>
              <a:t>επίπεδο.</a:t>
            </a:r>
          </a:p>
          <a:p>
            <a:pPr algn="just"/>
            <a:r>
              <a:rPr lang="el-GR" dirty="0" smtClean="0">
                <a:latin typeface="Times New Roman" panose="02020603050405020304" pitchFamily="18" charset="0"/>
                <a:cs typeface="Times New Roman" panose="02020603050405020304" pitchFamily="18" charset="0"/>
              </a:rPr>
              <a:t>Να </a:t>
            </a:r>
            <a:r>
              <a:rPr lang="el-GR" dirty="0" smtClean="0">
                <a:solidFill>
                  <a:srgbClr val="FF0000"/>
                </a:solidFill>
                <a:latin typeface="Times New Roman" panose="02020603050405020304" pitchFamily="18" charset="0"/>
                <a:cs typeface="Times New Roman" panose="02020603050405020304" pitchFamily="18" charset="0"/>
              </a:rPr>
              <a:t>εντοπίζουμε</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την παραβατικότητα</a:t>
            </a:r>
            <a:r>
              <a:rPr lang="el-GR" dirty="0" smtClean="0">
                <a:latin typeface="Times New Roman" panose="02020603050405020304" pitchFamily="18" charset="0"/>
                <a:cs typeface="Times New Roman" panose="02020603050405020304" pitchFamily="18" charset="0"/>
              </a:rPr>
              <a:t>.</a:t>
            </a:r>
          </a:p>
          <a:p>
            <a:pPr algn="just"/>
            <a:r>
              <a:rPr lang="el-GR" sz="1900" b="1" u="sng" dirty="0" smtClean="0">
                <a:latin typeface="Times New Roman" panose="02020603050405020304" pitchFamily="18" charset="0"/>
                <a:cs typeface="Times New Roman" panose="02020603050405020304" pitchFamily="18" charset="0"/>
              </a:rPr>
              <a:t>ΣΤΑΣΕΙΣ</a:t>
            </a:r>
            <a:endParaRPr lang="el-GR" sz="1900" b="1" u="sng"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Να </a:t>
            </a:r>
            <a:r>
              <a:rPr lang="el-GR" dirty="0" smtClean="0">
                <a:solidFill>
                  <a:srgbClr val="FF0000"/>
                </a:solidFill>
                <a:latin typeface="Times New Roman" panose="02020603050405020304" pitchFamily="18" charset="0"/>
                <a:cs typeface="Times New Roman" panose="02020603050405020304" pitchFamily="18" charset="0"/>
              </a:rPr>
              <a:t>υιοθετήσουμε</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κριτική σκέψη ως προς την εφαρμογή των Κανόνων Εμπορίου.</a:t>
            </a:r>
          </a:p>
          <a:p>
            <a:pPr algn="just"/>
            <a:endParaRPr lang="el-GR" dirty="0" smtClean="0">
              <a:latin typeface="Times New Roman" panose="02020603050405020304" pitchFamily="18" charset="0"/>
              <a:cs typeface="Times New Roman" panose="02020603050405020304" pitchFamily="18" charset="0"/>
            </a:endParaRPr>
          </a:p>
          <a:p>
            <a:pPr algn="just"/>
            <a:endParaRPr lang="el-GR" dirty="0">
              <a:latin typeface="Times New Roman" panose="02020603050405020304" pitchFamily="18" charset="0"/>
              <a:cs typeface="Times New Roman" panose="02020603050405020304" pitchFamily="18" charset="0"/>
            </a:endParaRPr>
          </a:p>
        </p:txBody>
      </p:sp>
      <p:sp>
        <p:nvSpPr>
          <p:cNvPr id="4" name="1 - Τίτλος"/>
          <p:cNvSpPr>
            <a:spLocks noGrp="1"/>
          </p:cNvSpPr>
          <p:nvPr>
            <p:ph type="ctrTitle"/>
          </p:nvPr>
        </p:nvSpPr>
        <p:spPr>
          <a:xfrm>
            <a:off x="685800" y="188640"/>
            <a:ext cx="7772400" cy="792088"/>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Tree>
    <p:extLst>
      <p:ext uri="{BB962C8B-B14F-4D97-AF65-F5344CB8AC3E}">
        <p14:creationId xmlns:p14="http://schemas.microsoft.com/office/powerpoint/2010/main" val="42286891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027232" cy="648072"/>
          </a:xfrm>
        </p:spPr>
        <p:txBody>
          <a:bodyPr>
            <a:normAutofit/>
          </a:bodyPr>
          <a:lstStyle/>
          <a:p>
            <a:pPr algn="ctr"/>
            <a:r>
              <a:rPr lang="el-GR" sz="2800" u="sng" dirty="0" smtClean="0">
                <a:latin typeface="Times New Roman" pitchFamily="18" charset="0"/>
                <a:cs typeface="Times New Roman" pitchFamily="18" charset="0"/>
              </a:rPr>
              <a:t>ΜΕΛΕΤΗ ΚΑΤΗΓΟΡΙΑΣ ΓΝΩΣΤΟΠΟΙΗΣΗΣ</a:t>
            </a:r>
            <a:endParaRPr lang="el-GR" sz="2800" u="sng" dirty="0">
              <a:latin typeface="Times New Roman" pitchFamily="18" charset="0"/>
              <a:cs typeface="Times New Roman" pitchFamily="18" charset="0"/>
            </a:endParaRPr>
          </a:p>
        </p:txBody>
      </p:sp>
      <p:sp>
        <p:nvSpPr>
          <p:cNvPr id="3" name="2 - Θέση κειμένου"/>
          <p:cNvSpPr>
            <a:spLocks noGrp="1"/>
          </p:cNvSpPr>
          <p:nvPr>
            <p:ph type="body" idx="1"/>
          </p:nvPr>
        </p:nvSpPr>
        <p:spPr>
          <a:xfrm>
            <a:off x="179512" y="980728"/>
            <a:ext cx="8964488" cy="5877272"/>
          </a:xfrm>
        </p:spPr>
        <p:txBody>
          <a:bodyPr>
            <a:normAutofit/>
          </a:bodyPr>
          <a:lstStyle/>
          <a:p>
            <a:pPr algn="just"/>
            <a:endParaRPr lang="en-US" sz="2800" b="1" dirty="0" smtClean="0">
              <a:latin typeface="Times New Roman" pitchFamily="18" charset="0"/>
              <a:cs typeface="Times New Roman" pitchFamily="18" charset="0"/>
            </a:endParaRPr>
          </a:p>
          <a:p>
            <a:pPr algn="just"/>
            <a:endParaRPr lang="el-GR" sz="2000" dirty="0">
              <a:latin typeface="Times New Roman" pitchFamily="18" charset="0"/>
              <a:cs typeface="Times New Roman" pitchFamily="18" charset="0"/>
            </a:endParaRPr>
          </a:p>
        </p:txBody>
      </p:sp>
      <p:sp>
        <p:nvSpPr>
          <p:cNvPr id="5" name="4 - Ορθογώνιο"/>
          <p:cNvSpPr/>
          <p:nvPr/>
        </p:nvSpPr>
        <p:spPr>
          <a:xfrm>
            <a:off x="0" y="908720"/>
            <a:ext cx="9144000" cy="59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dirty="0" smtClean="0">
              <a:latin typeface="Times New Roman" pitchFamily="18" charset="0"/>
              <a:cs typeface="Times New Roman" pitchFamily="18" charset="0"/>
            </a:endParaRPr>
          </a:p>
          <a:p>
            <a:pPr algn="ctr"/>
            <a:r>
              <a:rPr lang="el-GR" sz="2800" dirty="0" smtClean="0"/>
              <a:t> </a:t>
            </a:r>
          </a:p>
          <a:p>
            <a:pPr algn="just"/>
            <a:endParaRPr lang="el-GR" sz="2800" dirty="0"/>
          </a:p>
        </p:txBody>
      </p:sp>
      <p:pic>
        <p:nvPicPr>
          <p:cNvPr id="120834" name="Picture 2"/>
          <p:cNvPicPr>
            <a:picLocks noChangeAspect="1" noChangeArrowheads="1"/>
          </p:cNvPicPr>
          <p:nvPr/>
        </p:nvPicPr>
        <p:blipFill>
          <a:blip r:embed="rId2" cstate="print"/>
          <a:srcRect/>
          <a:stretch>
            <a:fillRect/>
          </a:stretch>
        </p:blipFill>
        <p:spPr bwMode="auto">
          <a:xfrm>
            <a:off x="827584" y="2060848"/>
            <a:ext cx="7560840" cy="4797152"/>
          </a:xfrm>
          <a:prstGeom prst="rect">
            <a:avLst/>
          </a:prstGeom>
          <a:noFill/>
          <a:ln w="9525">
            <a:noFill/>
            <a:miter lim="800000"/>
            <a:headEnd/>
            <a:tailEnd/>
          </a:ln>
          <a:effectLst/>
        </p:spPr>
      </p:pic>
      <p:sp>
        <p:nvSpPr>
          <p:cNvPr id="7" name="6 - Ορθογώνιο"/>
          <p:cNvSpPr/>
          <p:nvPr/>
        </p:nvSpPr>
        <p:spPr>
          <a:xfrm>
            <a:off x="827584" y="1052736"/>
            <a:ext cx="748883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ΚΑΝΤΙΝΕΣ ΣΕ ΙΔΙΩΤΙΚΟ ΧΩΡΟ</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ιζόντιος πάπυρος"/>
          <p:cNvSpPr/>
          <p:nvPr/>
        </p:nvSpPr>
        <p:spPr>
          <a:xfrm>
            <a:off x="683568" y="1484784"/>
            <a:ext cx="7776864" cy="33843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u="sng" dirty="0" smtClean="0">
                <a:latin typeface="Times New Roman" pitchFamily="18" charset="0"/>
                <a:cs typeface="Times New Roman" pitchFamily="18" charset="0"/>
              </a:rPr>
              <a:t>ΕΓΚΥΚΛΙΟΣ ΥΠΑΝΕΠ /ΓΓΕ</a:t>
            </a:r>
          </a:p>
          <a:p>
            <a:pPr algn="ctr"/>
            <a:r>
              <a:rPr lang="el-GR" sz="3200" dirty="0" smtClean="0">
                <a:latin typeface="Times New Roman" pitchFamily="18" charset="0"/>
                <a:cs typeface="Times New Roman" pitchFamily="18" charset="0"/>
              </a:rPr>
              <a:t>65251/27-06-2022</a:t>
            </a:r>
          </a:p>
          <a:p>
            <a:pPr algn="ctr"/>
            <a:r>
              <a:rPr lang="el-GR" sz="3200" dirty="0" smtClean="0">
                <a:latin typeface="Times New Roman" pitchFamily="18" charset="0"/>
                <a:cs typeface="Times New Roman" pitchFamily="18" charset="0"/>
              </a:rPr>
              <a:t>Λειτουργία καντίνας σε ιδιωτικό χώρο</a:t>
            </a:r>
            <a:endParaRPr lang="el-GR" sz="3200"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116633"/>
            <a:ext cx="8208912"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Στρογγυλεμένο ορθογώνιο"/>
          <p:cNvSpPr/>
          <p:nvPr/>
        </p:nvSpPr>
        <p:spPr>
          <a:xfrm>
            <a:off x="467544" y="1124744"/>
            <a:ext cx="8280920"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u="sng" dirty="0" smtClean="0">
                <a:solidFill>
                  <a:srgbClr val="FF0000"/>
                </a:solidFill>
                <a:latin typeface="Times New Roman" pitchFamily="18" charset="0"/>
                <a:cs typeface="Times New Roman" pitchFamily="18" charset="0"/>
              </a:rPr>
              <a:t>Ακολουθείται η διαδικασία της γνωστοποίησης σύμφωνα με τις διατάξεις του ν. 4442/2016 (Α΄230) και της υπ’ αρ. 16228/ 17.05.207 (Β’ 1723) κοινής υπουργικής απόφασης</a:t>
            </a:r>
            <a:r>
              <a:rPr lang="el-GR" sz="2400" b="1" dirty="0" smtClean="0">
                <a:latin typeface="Times New Roman" pitchFamily="18" charset="0"/>
                <a:cs typeface="Times New Roman" pitchFamily="18" charset="0"/>
              </a:rPr>
              <a:t>, μέχρι την έκδοση της κοινής υπουργικής απόφασης της παρ. 9 του άρθρου 67 του νόμου 4849/2021, για τη λειτουργία κινητής καντίνας, όπως αυτή ορίζεται στην </a:t>
            </a:r>
            <a:r>
              <a:rPr lang="el-GR" sz="2400" b="1" dirty="0" err="1" smtClean="0">
                <a:latin typeface="Times New Roman" pitchFamily="18" charset="0"/>
                <a:cs typeface="Times New Roman" pitchFamily="18" charset="0"/>
              </a:rPr>
              <a:t>περ</a:t>
            </a:r>
            <a:r>
              <a:rPr lang="el-GR" sz="2400" b="1" dirty="0" smtClean="0">
                <a:latin typeface="Times New Roman" pitchFamily="18" charset="0"/>
                <a:cs typeface="Times New Roman" pitchFamily="18" charset="0"/>
              </a:rPr>
              <a:t>. 21 του άρθρου 2 του ν. 4849/2021, σε ιδιωτικό χώρο, τηρουμένων των οριζόμενων στην Υ1γ/Γ.Π/οικ. 47829/21.06.2017 (ΦΕΚ Β΄2161) απόφαση του Υπουργού Υγείας και ιδίως στην </a:t>
            </a:r>
            <a:r>
              <a:rPr lang="el-GR" sz="2400" b="1" dirty="0" err="1" smtClean="0">
                <a:latin typeface="Times New Roman" pitchFamily="18" charset="0"/>
                <a:cs typeface="Times New Roman" pitchFamily="18" charset="0"/>
              </a:rPr>
              <a:t>περ</a:t>
            </a:r>
            <a:r>
              <a:rPr lang="el-GR" sz="2400" b="1" dirty="0" smtClean="0">
                <a:latin typeface="Times New Roman" pitchFamily="18" charset="0"/>
                <a:cs typeface="Times New Roman" pitchFamily="18" charset="0"/>
              </a:rPr>
              <a:t>. 4β του άρθρου 14 αυτή.</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Στρογγυλεμένο ορθογώνιο"/>
          <p:cNvSpPr/>
          <p:nvPr/>
        </p:nvSpPr>
        <p:spPr>
          <a:xfrm>
            <a:off x="611560" y="1268760"/>
            <a:ext cx="7920880"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smtClean="0">
                <a:latin typeface="Times New Roman" pitchFamily="18" charset="0"/>
                <a:cs typeface="Times New Roman" pitchFamily="18" charset="0"/>
              </a:rPr>
              <a:t>Η λειτουργία κινητής καντίνας σε ιδιωτικό χώρο θα </a:t>
            </a:r>
            <a:r>
              <a:rPr lang="el-GR" sz="2400" b="1" u="sng" dirty="0" smtClean="0">
                <a:solidFill>
                  <a:srgbClr val="FF0000"/>
                </a:solidFill>
                <a:latin typeface="Times New Roman" pitchFamily="18" charset="0"/>
                <a:cs typeface="Times New Roman" pitchFamily="18" charset="0"/>
              </a:rPr>
              <a:t>υπάγεται στις καθοριζόμενες ελάχιστες αποστάσεις </a:t>
            </a:r>
            <a:r>
              <a:rPr lang="el-GR" sz="2400" b="1" dirty="0" smtClean="0">
                <a:latin typeface="Times New Roman" pitchFamily="18" charset="0"/>
                <a:cs typeface="Times New Roman" pitchFamily="18" charset="0"/>
              </a:rPr>
              <a:t>που πρέπει να τηρούνται για τις θέσεις στάσιμου εμπορίου, σύμφωνα με την απόφαση της παρ. 2 του άρθρου 51 του ν. 4849/2021 η οποία εκδίδεται από τους Δήμους της Χώρας.</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Στρογγυλεμένο ορθογώνιο"/>
          <p:cNvSpPr/>
          <p:nvPr/>
        </p:nvSpPr>
        <p:spPr>
          <a:xfrm>
            <a:off x="611560" y="1268760"/>
            <a:ext cx="7920880"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solidFill>
                  <a:srgbClr val="FF0000"/>
                </a:solidFill>
                <a:latin typeface="Times New Roman" pitchFamily="18" charset="0"/>
                <a:cs typeface="Times New Roman" pitchFamily="18" charset="0"/>
              </a:rPr>
              <a:t>Δεν είναι εφικτή</a:t>
            </a:r>
            <a:r>
              <a:rPr lang="el-GR" sz="2800" b="1" dirty="0" smtClean="0">
                <a:latin typeface="Times New Roman" pitchFamily="18" charset="0"/>
                <a:cs typeface="Times New Roman" pitchFamily="18" charset="0"/>
              </a:rPr>
              <a:t> </a:t>
            </a:r>
          </a:p>
          <a:p>
            <a:pPr algn="just"/>
            <a:r>
              <a:rPr lang="el-GR" sz="2400" b="1" dirty="0" smtClean="0">
                <a:latin typeface="Times New Roman" pitchFamily="18" charset="0"/>
                <a:cs typeface="Times New Roman" pitchFamily="18" charset="0"/>
              </a:rPr>
              <a:t>η δυνατότητα </a:t>
            </a:r>
            <a:r>
              <a:rPr lang="el-GR" sz="2400" b="1" u="sng" dirty="0" smtClean="0">
                <a:solidFill>
                  <a:srgbClr val="FF0000"/>
                </a:solidFill>
                <a:latin typeface="Times New Roman" pitchFamily="18" charset="0"/>
                <a:cs typeface="Times New Roman" pitchFamily="18" charset="0"/>
              </a:rPr>
              <a:t>ανάπτυξης </a:t>
            </a:r>
            <a:r>
              <a:rPr lang="el-GR" sz="2400" b="1" u="sng" dirty="0" err="1" smtClean="0">
                <a:solidFill>
                  <a:srgbClr val="FF0000"/>
                </a:solidFill>
                <a:latin typeface="Times New Roman" pitchFamily="18" charset="0"/>
                <a:cs typeface="Times New Roman" pitchFamily="18" charset="0"/>
              </a:rPr>
              <a:t>τραπεζοκαθισμάτων</a:t>
            </a:r>
            <a:r>
              <a:rPr lang="el-GR" sz="2400" b="1" dirty="0" smtClean="0">
                <a:latin typeface="Times New Roman" pitchFamily="18" charset="0"/>
                <a:cs typeface="Times New Roman" pitchFamily="18" charset="0"/>
              </a:rPr>
              <a:t> από τις καντίνες, λόγω της ιδιαιτερότητας της συγκεκριμένης δραστηριότητας (π.χ. έλλειψη συνεχούς υδροδότησης, καθώς και πλήρους αποχετευτικού συστήματος), σύμφωνα με τα αναφερόμενα στο υπ’ αριθ. </a:t>
            </a:r>
            <a:r>
              <a:rPr lang="el-GR" sz="2400" b="1" dirty="0" err="1" smtClean="0">
                <a:latin typeface="Times New Roman" pitchFamily="18" charset="0"/>
                <a:cs typeface="Times New Roman" pitchFamily="18" charset="0"/>
              </a:rPr>
              <a:t>πρωτ</a:t>
            </a:r>
            <a:r>
              <a:rPr lang="el-GR" sz="2400" b="1" dirty="0" smtClean="0">
                <a:latin typeface="Times New Roman" pitchFamily="18" charset="0"/>
                <a:cs typeface="Times New Roman" pitchFamily="18" charset="0"/>
              </a:rPr>
              <a:t>. Γ1β/Γ.Π/48419/05.07.2017 έγγραφο του Υπουργείου Υγείας. </a:t>
            </a:r>
            <a:endParaRPr lang="el-GR"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Στρογγυλεμένο ορθογώνιο"/>
          <p:cNvSpPr/>
          <p:nvPr/>
        </p:nvSpPr>
        <p:spPr>
          <a:xfrm>
            <a:off x="611560" y="1268760"/>
            <a:ext cx="7920880" cy="3744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800" b="1" u="sng" dirty="0" smtClean="0">
                <a:solidFill>
                  <a:srgbClr val="FF0000"/>
                </a:solidFill>
                <a:latin typeface="Times New Roman" pitchFamily="18" charset="0"/>
                <a:cs typeface="Times New Roman" pitchFamily="18" charset="0"/>
              </a:rPr>
              <a:t>Δυνατότητα της ηλεκτροδότησης καντίνας, χωρίς την απαίτηση έκδοσης οικοδομικής άδειας: </a:t>
            </a:r>
            <a:endParaRPr lang="el-GR" sz="2800" b="1" u="sng" dirty="0" smtClean="0">
              <a:solidFill>
                <a:schemeClr val="bg1"/>
              </a:solidFill>
              <a:latin typeface="Times New Roman" pitchFamily="18" charset="0"/>
              <a:cs typeface="Times New Roman" pitchFamily="18" charset="0"/>
            </a:endParaRPr>
          </a:p>
          <a:p>
            <a:r>
              <a:rPr lang="el-GR" sz="2800" b="1" dirty="0" smtClean="0">
                <a:solidFill>
                  <a:schemeClr val="bg1"/>
                </a:solidFill>
                <a:latin typeface="Times New Roman" pitchFamily="18" charset="0"/>
                <a:cs typeface="Times New Roman" pitchFamily="18" charset="0"/>
              </a:rPr>
              <a:t>Ισχύουν τα οριζόμενα στην παρ. 4 του άρθρου 1 </a:t>
            </a:r>
          </a:p>
          <a:p>
            <a:r>
              <a:rPr lang="el-GR" sz="2800" b="1" dirty="0" smtClean="0">
                <a:solidFill>
                  <a:schemeClr val="bg1"/>
                </a:solidFill>
                <a:latin typeface="Times New Roman" pitchFamily="18" charset="0"/>
                <a:cs typeface="Times New Roman" pitchFamily="18" charset="0"/>
              </a:rPr>
              <a:t>ΥΠΕΝ/ΔΑΟΚΑ/123669/4743/23.12.2021 </a:t>
            </a:r>
          </a:p>
          <a:p>
            <a:r>
              <a:rPr lang="el-GR" sz="2800" b="1" dirty="0" smtClean="0">
                <a:solidFill>
                  <a:schemeClr val="bg1"/>
                </a:solidFill>
                <a:latin typeface="Times New Roman" pitchFamily="18" charset="0"/>
                <a:cs typeface="Times New Roman" pitchFamily="18" charset="0"/>
              </a:rPr>
              <a:t>κοινής υπουργικής απόφασης των Υπουργών Περιβάλλοντος και Ενέργειας και Επικρατείας (Β’ 6548).</a:t>
            </a:r>
            <a:endParaRPr lang="el-GR"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a:t>
            </a:r>
            <a:r>
              <a:rPr lang="el-GR" sz="25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4" name="3 - Ορθογώνιο"/>
          <p:cNvSpPr/>
          <p:nvPr/>
        </p:nvSpPr>
        <p:spPr>
          <a:xfrm>
            <a:off x="755576" y="1268760"/>
            <a:ext cx="76328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ΓΝΩΣΤΟΠΟΙΗΣΗ ΤΟΥ Ν. 4442/2016 (Α΄ 230)</a:t>
            </a:r>
            <a:endParaRPr lang="el-GR" sz="2800" b="1" dirty="0">
              <a:latin typeface="Times New Roman" pitchFamily="18" charset="0"/>
              <a:cs typeface="Times New Roman" pitchFamily="18" charset="0"/>
            </a:endParaRPr>
          </a:p>
        </p:txBody>
      </p:sp>
      <p:sp>
        <p:nvSpPr>
          <p:cNvPr id="5" name="4 - Ορθογώνιο"/>
          <p:cNvSpPr/>
          <p:nvPr/>
        </p:nvSpPr>
        <p:spPr>
          <a:xfrm>
            <a:off x="755576" y="2636912"/>
            <a:ext cx="763284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ΕΛΑΧΙΣΤΕΣ ΑΠΟΣΤΑΣΕΙΣ </a:t>
            </a:r>
            <a:endParaRPr lang="el-GR" sz="2800" b="1" dirty="0">
              <a:latin typeface="Times New Roman" pitchFamily="18" charset="0"/>
              <a:cs typeface="Times New Roman" pitchFamily="18" charset="0"/>
            </a:endParaRPr>
          </a:p>
        </p:txBody>
      </p:sp>
      <p:sp>
        <p:nvSpPr>
          <p:cNvPr id="7" name="6 - Ορθογώνιο"/>
          <p:cNvSpPr/>
          <p:nvPr/>
        </p:nvSpPr>
        <p:spPr>
          <a:xfrm>
            <a:off x="755576" y="3861048"/>
            <a:ext cx="76328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ΜΗ ΑΝΑΠΤΥΞΗ ΤΡΑΠΕΖΟΚΑΘΙΣΜΑΤΩΝ</a:t>
            </a:r>
            <a:endParaRPr lang="el-GR"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85800" y="1484784"/>
            <a:ext cx="7772400" cy="3600400"/>
          </a:xfrm>
        </p:spPr>
        <p:txBody>
          <a:bodyPr/>
          <a:lstStyle/>
          <a:p>
            <a:pPr algn="ctr"/>
            <a:endParaRPr lang="en-US" dirty="0" smtClean="0">
              <a:latin typeface="Times New Roman" pitchFamily="18" charset="0"/>
              <a:cs typeface="Times New Roman" pitchFamily="18" charset="0"/>
            </a:endParaRPr>
          </a:p>
          <a:p>
            <a:pPr algn="ctr"/>
            <a:r>
              <a:rPr lang="el-GR" b="1" dirty="0" smtClean="0">
                <a:latin typeface="Times New Roman" pitchFamily="18" charset="0"/>
                <a:cs typeface="Times New Roman" pitchFamily="18" charset="0"/>
              </a:rPr>
              <a:t>Σας ευχαριστώ για τη συμμετοχή.</a:t>
            </a:r>
          </a:p>
          <a:p>
            <a:pPr algn="ctr"/>
            <a:endParaRPr lang="el-GR" b="1" dirty="0" smtClean="0">
              <a:latin typeface="Times New Roman" pitchFamily="18" charset="0"/>
              <a:cs typeface="Times New Roman" pitchFamily="18" charset="0"/>
            </a:endParaRPr>
          </a:p>
          <a:p>
            <a:pPr algn="ctr"/>
            <a:r>
              <a:rPr lang="el-GR" b="1" dirty="0" smtClean="0">
                <a:latin typeface="Times New Roman" pitchFamily="18" charset="0"/>
                <a:cs typeface="Times New Roman" pitchFamily="18" charset="0"/>
              </a:rPr>
              <a:t>Καλή σας συνέχεια …</a:t>
            </a:r>
          </a:p>
        </p:txBody>
      </p:sp>
      <p:sp>
        <p:nvSpPr>
          <p:cNvPr id="4" name="1 - Τίτλος"/>
          <p:cNvSpPr txBox="1">
            <a:spLocks noGrp="1"/>
          </p:cNvSpPr>
          <p:nvPr>
            <p:ph type="ctrTitle"/>
          </p:nvPr>
        </p:nvSpPr>
        <p:spPr>
          <a:xfrm>
            <a:off x="611188" y="476250"/>
            <a:ext cx="7772400" cy="865188"/>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scene3d>
              <a:camera prst="orthographicFront"/>
              <a:lightRig rig="soft" dir="t"/>
            </a:scene3d>
            <a:sp3d prstMaterial="softEdge">
              <a:bevelT w="25400" h="25400"/>
            </a:sp3d>
          </a:bodyPr>
          <a:lstStyle/>
          <a:p>
            <a:pPr lvl="0" algn="ctr">
              <a:defRPr/>
            </a:pP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kumimoji="0" lang="el-GR"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2"/>
            <a:ext cx="7772400" cy="1224136"/>
          </a:xfrm>
          <a:solidFill>
            <a:schemeClr val="bg2">
              <a:lumMod val="90000"/>
            </a:schemeClr>
          </a:solidFill>
        </p:spPr>
        <p:txBody>
          <a:bodyPr>
            <a:normAutofit fontScale="90000"/>
          </a:bodyPr>
          <a:lstStyle/>
          <a:p>
            <a:pPr algn="ctr"/>
            <a:r>
              <a:rPr lang="el-GR" sz="2800" u="sng" dirty="0">
                <a:solidFill>
                  <a:prstClr val="black"/>
                </a:solidFill>
                <a:latin typeface="Times New Roman" pitchFamily="18" charset="0"/>
                <a:ea typeface="Times New Roman"/>
                <a:cs typeface="Times New Roman" pitchFamily="18" charset="0"/>
              </a:rPr>
              <a:t>ΕΠΟΠΤΕΙΑ ΤΗΣ ΑΓΟΡΑΣ</a:t>
            </a:r>
            <a:r>
              <a:rPr lang="el-GR" sz="2800" dirty="0">
                <a:solidFill>
                  <a:prstClr val="black"/>
                </a:solidFill>
                <a:latin typeface="Times New Roman" pitchFamily="18" charset="0"/>
                <a:ea typeface="Times New Roman"/>
                <a:cs typeface="Times New Roman" pitchFamily="18" charset="0"/>
              </a:rPr>
              <a:t/>
            </a:r>
            <a:br>
              <a:rPr lang="el-GR" sz="2800" dirty="0">
                <a:solidFill>
                  <a:prstClr val="black"/>
                </a:solidFill>
                <a:latin typeface="Times New Roman" pitchFamily="18" charset="0"/>
                <a:ea typeface="Times New Roman"/>
                <a:cs typeface="Times New Roman" pitchFamily="18" charset="0"/>
              </a:rPr>
            </a:br>
            <a:r>
              <a:rPr lang="el-GR" sz="2800" u="sng" dirty="0">
                <a:solidFill>
                  <a:prstClr val="black"/>
                </a:solidFill>
                <a:latin typeface="Times New Roman" pitchFamily="18" charset="0"/>
                <a:ea typeface="Times New Roman"/>
                <a:cs typeface="Times New Roman" pitchFamily="18" charset="0"/>
              </a:rPr>
              <a:t>ΚΑΙ ΔΙΥΠΗΡΕΣΙΑΚΗ </a:t>
            </a:r>
            <a:r>
              <a:rPr lang="el-GR" sz="2800" u="sng" dirty="0" smtClean="0">
                <a:solidFill>
                  <a:prstClr val="black"/>
                </a:solidFill>
                <a:latin typeface="Times New Roman" pitchFamily="18" charset="0"/>
                <a:ea typeface="Times New Roman"/>
                <a:cs typeface="Times New Roman" pitchFamily="18" charset="0"/>
              </a:rPr>
              <a:t>ΣΥΝΕΡΓΑΣΙΑ</a:t>
            </a:r>
            <a:br>
              <a:rPr lang="el-GR" sz="2800" u="sng" dirty="0" smtClean="0">
                <a:solidFill>
                  <a:prstClr val="black"/>
                </a:solidFill>
                <a:latin typeface="Times New Roman" pitchFamily="18" charset="0"/>
                <a:ea typeface="Times New Roman"/>
                <a:cs typeface="Times New Roman" pitchFamily="18" charset="0"/>
              </a:rPr>
            </a:br>
            <a:r>
              <a:rPr lang="el-GR" sz="2800" u="sng" dirty="0" smtClean="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412776"/>
            <a:ext cx="7772400" cy="3398535"/>
          </a:xfrm>
        </p:spPr>
        <p:txBody>
          <a:bodyPr/>
          <a:lstStyle/>
          <a:p>
            <a:endParaRPr lang="el-GR" dirty="0"/>
          </a:p>
        </p:txBody>
      </p:sp>
      <p:pic>
        <p:nvPicPr>
          <p:cNvPr id="1028" name="Picture 4" descr="ΒΑΡΒΑΚΕΙΟ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1" y="1412777"/>
            <a:ext cx="780288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755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normAutofit fontScale="90000"/>
          </a:bodyPr>
          <a:lstStyle/>
          <a:p>
            <a:pPr algn="ctr"/>
            <a:r>
              <a:rPr lang="el-GR" sz="2500" u="sng" dirty="0">
                <a:solidFill>
                  <a:prstClr val="black"/>
                </a:solidFill>
                <a:latin typeface="Times New Roman" pitchFamily="18" charset="0"/>
                <a:ea typeface="Times New Roman"/>
                <a:cs typeface="Times New Roman" pitchFamily="18" charset="0"/>
              </a:rPr>
              <a:t>ΕΠΟΠΤΕΙΑ ΤΗΣ ΑΓΟΡΑΣ</a:t>
            </a:r>
            <a:r>
              <a:rPr lang="el-GR" sz="2500" dirty="0">
                <a:solidFill>
                  <a:prstClr val="black"/>
                </a:solidFill>
                <a:latin typeface="Times New Roman" pitchFamily="18" charset="0"/>
                <a:ea typeface="Times New Roman"/>
                <a:cs typeface="Times New Roman" pitchFamily="18" charset="0"/>
              </a:rPr>
              <a:t/>
            </a:r>
            <a:br>
              <a:rPr lang="el-GR" sz="2500"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ΚΑΙ ΔΙΥΠΗΡΕΣΙΑΚΗ ΣΥΝΕΡΓΑΣΙΑ</a:t>
            </a:r>
            <a:br>
              <a:rPr lang="el-GR" sz="2500" u="sng" dirty="0">
                <a:solidFill>
                  <a:prstClr val="black"/>
                </a:solidFill>
                <a:latin typeface="Times New Roman" pitchFamily="18" charset="0"/>
                <a:ea typeface="Times New Roman"/>
                <a:cs typeface="Times New Roman" pitchFamily="18" charset="0"/>
              </a:rPr>
            </a:br>
            <a:r>
              <a:rPr lang="el-GR" sz="25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412776"/>
            <a:ext cx="7772400" cy="3600400"/>
          </a:xfrm>
          <a:solidFill>
            <a:schemeClr val="accent3">
              <a:lumMod val="40000"/>
              <a:lumOff val="60000"/>
            </a:schemeClr>
          </a:solidFill>
        </p:spPr>
        <p:txBody>
          <a:bodyPr>
            <a:normAutofit fontScale="92500"/>
          </a:bodyPr>
          <a:lstStyle/>
          <a:p>
            <a:pPr algn="ctr"/>
            <a:r>
              <a:rPr lang="el-GR" sz="2800" b="1" dirty="0">
                <a:solidFill>
                  <a:srgbClr val="666666"/>
                </a:solidFill>
                <a:latin typeface="Times New Roman" panose="02020603050405020304" pitchFamily="18" charset="0"/>
                <a:cs typeface="Times New Roman" panose="02020603050405020304" pitchFamily="18" charset="0"/>
              </a:rPr>
              <a:t>ΝΟΜΟΣ ΥΠ’ ΑΡΙΘΜ. 4849 ΦΕΚ </a:t>
            </a:r>
            <a:r>
              <a:rPr lang="el-GR" sz="2800" b="1" dirty="0" smtClean="0">
                <a:solidFill>
                  <a:srgbClr val="666666"/>
                </a:solidFill>
                <a:latin typeface="Times New Roman" panose="02020603050405020304" pitchFamily="18" charset="0"/>
                <a:cs typeface="Times New Roman" panose="02020603050405020304" pitchFamily="18" charset="0"/>
              </a:rPr>
              <a:t>Α΄ 207/5.11.2021</a:t>
            </a:r>
            <a:endParaRPr lang="en-US" sz="2800" b="1" dirty="0" smtClean="0">
              <a:solidFill>
                <a:srgbClr val="666666"/>
              </a:solidFill>
              <a:latin typeface="Times New Roman" panose="02020603050405020304" pitchFamily="18" charset="0"/>
              <a:cs typeface="Times New Roman" panose="02020603050405020304" pitchFamily="18" charset="0"/>
            </a:endParaRPr>
          </a:p>
          <a:p>
            <a:pPr algn="just"/>
            <a:r>
              <a:rPr lang="el-GR" dirty="0" smtClean="0">
                <a:latin typeface="Times New Roman" panose="02020603050405020304" pitchFamily="18" charset="0"/>
                <a:cs typeface="Times New Roman" panose="02020603050405020304" pitchFamily="18" charset="0"/>
              </a:rPr>
              <a:t>«Αναμόρφωση </a:t>
            </a:r>
            <a:r>
              <a:rPr lang="el-GR" dirty="0">
                <a:latin typeface="Times New Roman" panose="02020603050405020304" pitchFamily="18" charset="0"/>
                <a:cs typeface="Times New Roman" panose="02020603050405020304" pitchFamily="18" charset="0"/>
              </a:rPr>
              <a:t>και εκσυγχρονισμός του ρυθμιστικού πλαισίου οργάνωσης και λειτουργίας του υπαίθριου εμπορίου, ρυθμίσεις για την άσκηση ψυχαγωγικών δραστηριοτήτων και την </a:t>
            </a:r>
            <a:r>
              <a:rPr lang="el-GR" dirty="0" smtClean="0">
                <a:latin typeface="Times New Roman" panose="02020603050405020304" pitchFamily="18" charset="0"/>
                <a:cs typeface="Times New Roman" panose="02020603050405020304" pitchFamily="18" charset="0"/>
              </a:rPr>
              <a:t>απλούστευση </a:t>
            </a:r>
            <a:r>
              <a:rPr lang="el-GR" dirty="0">
                <a:latin typeface="Times New Roman" panose="02020603050405020304" pitchFamily="18" charset="0"/>
                <a:cs typeface="Times New Roman" panose="02020603050405020304" pitchFamily="18" charset="0"/>
              </a:rPr>
              <a:t>πλαισίου δραστηριοτήτων στην εκπαίδευση, βελτιώσεις στην επιμελητηριακή νομοθεσία, άλλες διατάξεις του Υπουργείου Ανάπτυξης και Επενδύσεων και λοιπές επείγουσες διατάξεις</a:t>
            </a:r>
            <a:r>
              <a:rPr lang="el-GR"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6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224135"/>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484784"/>
            <a:ext cx="7772400" cy="3456384"/>
          </a:xfrm>
          <a:solidFill>
            <a:schemeClr val="accent3">
              <a:lumMod val="40000"/>
              <a:lumOff val="60000"/>
            </a:schemeClr>
          </a:solidFill>
        </p:spPr>
        <p:txBody>
          <a:bodyPr>
            <a:normAutofit/>
          </a:bodyPr>
          <a:lstStyle/>
          <a:p>
            <a:pPr algn="ctr"/>
            <a:r>
              <a:rPr lang="el-GR" sz="2600" b="1" u="sng" dirty="0" smtClean="0">
                <a:solidFill>
                  <a:srgbClr val="FF0000"/>
                </a:solidFill>
                <a:latin typeface="Times New Roman" panose="02020603050405020304" pitchFamily="18" charset="0"/>
                <a:cs typeface="Times New Roman" panose="02020603050405020304" pitchFamily="18" charset="0"/>
              </a:rPr>
              <a:t>Κατάργηση</a:t>
            </a:r>
            <a:r>
              <a:rPr lang="el-GR" sz="2600" b="1" u="sng" dirty="0" smtClean="0">
                <a:solidFill>
                  <a:srgbClr val="666666"/>
                </a:solidFill>
                <a:latin typeface="Times New Roman" panose="02020603050405020304" pitchFamily="18" charset="0"/>
                <a:cs typeface="Times New Roman" panose="02020603050405020304" pitchFamily="18" charset="0"/>
              </a:rPr>
              <a:t> </a:t>
            </a:r>
          </a:p>
          <a:p>
            <a:pPr algn="ctr"/>
            <a:r>
              <a:rPr lang="el-GR" sz="2600" b="1" dirty="0" smtClean="0">
                <a:solidFill>
                  <a:srgbClr val="666666"/>
                </a:solidFill>
                <a:latin typeface="Times New Roman" panose="02020603050405020304" pitchFamily="18" charset="0"/>
                <a:cs typeface="Times New Roman" panose="02020603050405020304" pitchFamily="18" charset="0"/>
              </a:rPr>
              <a:t>του</a:t>
            </a:r>
            <a:endParaRPr lang="el-GR" sz="2600" b="1" dirty="0">
              <a:solidFill>
                <a:srgbClr val="666666"/>
              </a:solidFill>
              <a:latin typeface="Times New Roman" panose="02020603050405020304" pitchFamily="18" charset="0"/>
              <a:cs typeface="Times New Roman" panose="02020603050405020304" pitchFamily="18" charset="0"/>
            </a:endParaRPr>
          </a:p>
          <a:p>
            <a:pPr algn="ctr"/>
            <a:r>
              <a:rPr lang="el-GR" sz="2600" b="1" dirty="0" smtClean="0">
                <a:solidFill>
                  <a:srgbClr val="666666"/>
                </a:solidFill>
                <a:latin typeface="Times New Roman" panose="02020603050405020304" pitchFamily="18" charset="0"/>
                <a:cs typeface="Times New Roman" panose="02020603050405020304" pitchFamily="18" charset="0"/>
              </a:rPr>
              <a:t>NOMOΥ </a:t>
            </a:r>
            <a:r>
              <a:rPr lang="el-GR" sz="2600" b="1" dirty="0">
                <a:solidFill>
                  <a:srgbClr val="666666"/>
                </a:solidFill>
                <a:latin typeface="Times New Roman" panose="02020603050405020304" pitchFamily="18" charset="0"/>
                <a:cs typeface="Times New Roman" panose="02020603050405020304" pitchFamily="18" charset="0"/>
              </a:rPr>
              <a:t>ΥΠ’ ΑΡΙΘΜ. 4497 ΦΕΚ  </a:t>
            </a:r>
            <a:r>
              <a:rPr lang="el-GR" sz="2600" b="1" dirty="0" smtClean="0">
                <a:solidFill>
                  <a:srgbClr val="666666"/>
                </a:solidFill>
                <a:latin typeface="Times New Roman" panose="02020603050405020304" pitchFamily="18" charset="0"/>
                <a:cs typeface="Times New Roman" panose="02020603050405020304" pitchFamily="18" charset="0"/>
              </a:rPr>
              <a:t>Α΄ 171/13.11.2017</a:t>
            </a:r>
          </a:p>
          <a:p>
            <a:pPr algn="ctr"/>
            <a:r>
              <a:rPr lang="el-GR" sz="2600" dirty="0" smtClean="0">
                <a:latin typeface="Times New Roman" panose="02020603050405020304" pitchFamily="18" charset="0"/>
                <a:cs typeface="Times New Roman" panose="02020603050405020304" pitchFamily="18" charset="0"/>
              </a:rPr>
              <a:t>«Άσκηση </a:t>
            </a:r>
            <a:r>
              <a:rPr lang="el-GR" sz="2600" dirty="0">
                <a:latin typeface="Times New Roman" panose="02020603050405020304" pitchFamily="18" charset="0"/>
                <a:cs typeface="Times New Roman" panose="02020603050405020304" pitchFamily="18" charset="0"/>
              </a:rPr>
              <a:t>υπαίθριων εμπορικών δραστηριοτήτων, εκσυγχρονισμός της επιμελητηριακής νομοθεσίας και άλλες διατάξεις</a:t>
            </a:r>
            <a:r>
              <a:rPr lang="el-GR" sz="2600" dirty="0" smtClean="0">
                <a:latin typeface="Times New Roman" panose="02020603050405020304" pitchFamily="18" charset="0"/>
                <a:cs typeface="Times New Roman" panose="02020603050405020304" pitchFamily="18" charset="0"/>
              </a:rPr>
              <a:t>.»</a:t>
            </a:r>
            <a:endParaRPr lang="el-G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16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endParaRPr lang="el-GR" sz="24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ΚΑΤ’ ΕΞΟΥΣΙΟΔΟΤΗΣΗ ΤΟΥ ΝΟΜΟΥ ΥΠΟΥΡΓΙΚΕΣ (ΥΑ) ΚΑΙ ΚΟΙΝΕΣ ΥΠΟΥΡΓΙΚΕΣ ΑΠΟΦΑΣΕΙΣ (ΚΥΑ)</a:t>
            </a:r>
          </a:p>
          <a:p>
            <a:pPr algn="just"/>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Κοινή Υπουργική Απόφαση </a:t>
            </a:r>
          </a:p>
          <a:p>
            <a:pPr algn="ctr"/>
            <a:r>
              <a:rPr lang="el-GR" sz="2400" b="1" dirty="0" smtClean="0">
                <a:latin typeface="Times New Roman" panose="02020603050405020304" pitchFamily="18" charset="0"/>
                <a:cs typeface="Times New Roman" panose="02020603050405020304" pitchFamily="18" charset="0"/>
              </a:rPr>
              <a:t> 18982/2022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«Είδη πώλησης για τους παραγωγούς και τους επαγγελματίες πωλητές υπαίθριου εμπορίου.»</a:t>
            </a:r>
          </a:p>
          <a:p>
            <a:pPr algn="ctr"/>
            <a:r>
              <a:rPr lang="el-GR" sz="2400" b="1" dirty="0" smtClean="0">
                <a:latin typeface="Times New Roman" panose="02020603050405020304" pitchFamily="18" charset="0"/>
                <a:cs typeface="Times New Roman" panose="02020603050405020304" pitchFamily="18" charset="0"/>
              </a:rPr>
              <a:t> (Β΄ 925/1-3-2022).</a:t>
            </a:r>
          </a:p>
        </p:txBody>
      </p:sp>
    </p:spTree>
    <p:extLst>
      <p:ext uri="{BB962C8B-B14F-4D97-AF65-F5344CB8AC3E}">
        <p14:creationId xmlns:p14="http://schemas.microsoft.com/office/powerpoint/2010/main" val="379250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2"/>
            <a:ext cx="7772400" cy="1224136"/>
          </a:xfrm>
          <a:solidFill>
            <a:schemeClr val="bg2">
              <a:lumMod val="90000"/>
            </a:schemeClr>
          </a:solidFill>
        </p:spPr>
        <p:txBody>
          <a:bodyPr>
            <a:normAutofit fontScale="90000"/>
          </a:bodyPr>
          <a:lstStyle/>
          <a:p>
            <a:pPr algn="ctr"/>
            <a:r>
              <a:rPr lang="el-GR" sz="2800" u="sng" dirty="0">
                <a:solidFill>
                  <a:prstClr val="black"/>
                </a:solidFill>
                <a:latin typeface="Times New Roman" pitchFamily="18" charset="0"/>
                <a:ea typeface="Times New Roman"/>
                <a:cs typeface="Times New Roman" pitchFamily="18" charset="0"/>
              </a:rPr>
              <a:t>ΕΠΟΠΤΕΙΑ ΤΗΣ ΑΓΟΡΑΣ</a:t>
            </a:r>
            <a:r>
              <a:rPr lang="el-GR" sz="2800" dirty="0">
                <a:solidFill>
                  <a:prstClr val="black"/>
                </a:solidFill>
                <a:latin typeface="Times New Roman" pitchFamily="18" charset="0"/>
                <a:ea typeface="Times New Roman"/>
                <a:cs typeface="Times New Roman" pitchFamily="18" charset="0"/>
              </a:rPr>
              <a:t/>
            </a:r>
            <a:br>
              <a:rPr lang="el-GR" sz="2800" dirty="0">
                <a:solidFill>
                  <a:prstClr val="black"/>
                </a:solidFill>
                <a:latin typeface="Times New Roman" pitchFamily="18" charset="0"/>
                <a:ea typeface="Times New Roman"/>
                <a:cs typeface="Times New Roman" pitchFamily="18" charset="0"/>
              </a:rPr>
            </a:br>
            <a:r>
              <a:rPr lang="el-GR" sz="2800" u="sng" dirty="0">
                <a:solidFill>
                  <a:prstClr val="black"/>
                </a:solidFill>
                <a:latin typeface="Times New Roman" pitchFamily="18" charset="0"/>
                <a:ea typeface="Times New Roman"/>
                <a:cs typeface="Times New Roman" pitchFamily="18" charset="0"/>
              </a:rPr>
              <a:t>ΚΑΙ ΔΙΥΠΗΡΕΣΙΑΚΗ </a:t>
            </a:r>
            <a:r>
              <a:rPr lang="el-GR" sz="2800" u="sng" dirty="0" smtClean="0">
                <a:solidFill>
                  <a:prstClr val="black"/>
                </a:solidFill>
                <a:latin typeface="Times New Roman" pitchFamily="18" charset="0"/>
                <a:ea typeface="Times New Roman"/>
                <a:cs typeface="Times New Roman" pitchFamily="18" charset="0"/>
              </a:rPr>
              <a:t>ΣΥΝΕΡΓΑΣΙΑ</a:t>
            </a:r>
            <a:br>
              <a:rPr lang="el-GR" sz="2800" u="sng" dirty="0" smtClean="0">
                <a:solidFill>
                  <a:prstClr val="black"/>
                </a:solidFill>
                <a:latin typeface="Times New Roman" pitchFamily="18" charset="0"/>
                <a:ea typeface="Times New Roman"/>
                <a:cs typeface="Times New Roman" pitchFamily="18" charset="0"/>
              </a:rPr>
            </a:br>
            <a:r>
              <a:rPr lang="el-GR" sz="2800" u="sng" dirty="0" smtClean="0">
                <a:solidFill>
                  <a:prstClr val="black"/>
                </a:solidFill>
                <a:latin typeface="Times New Roman" pitchFamily="18" charset="0"/>
                <a:ea typeface="Times New Roman"/>
                <a:cs typeface="Times New Roman" pitchFamily="18" charset="0"/>
              </a:rPr>
              <a:t>ΘΕΣΜΙΚΟ ΠΛΑΙΣΙΟ ΛΕΙΤΟΥΡΓΙΑΣ ΤΗΣ ΑΓΟΡΑΣ</a:t>
            </a:r>
            <a:endParaRPr lang="el-GR" dirty="0"/>
          </a:p>
        </p:txBody>
      </p:sp>
      <p:sp>
        <p:nvSpPr>
          <p:cNvPr id="5" name="4 - Στρογγυλεμένο ορθογώνιο"/>
          <p:cNvSpPr/>
          <p:nvPr/>
        </p:nvSpPr>
        <p:spPr>
          <a:xfrm>
            <a:off x="683568" y="1412776"/>
            <a:ext cx="7776864"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6" name="Εικόνα 7" descr="C:\Users\pasin\Desktop\logotypo\Logo_Anaptyxis_Ependyseon.png"/>
          <p:cNvPicPr>
            <a:picLocks noChangeAspect="1" noChangeArrowheads="1"/>
          </p:cNvPicPr>
          <p:nvPr/>
        </p:nvPicPr>
        <p:blipFill>
          <a:blip r:embed="rId2" cstate="print"/>
          <a:srcRect/>
          <a:stretch>
            <a:fillRect/>
          </a:stretch>
        </p:blipFill>
        <p:spPr bwMode="auto">
          <a:xfrm>
            <a:off x="2555776" y="1772817"/>
            <a:ext cx="4032448" cy="1584176"/>
          </a:xfrm>
          <a:prstGeom prst="rect">
            <a:avLst/>
          </a:prstGeom>
          <a:noFill/>
          <a:ln w="9525">
            <a:noFill/>
            <a:miter lim="800000"/>
            <a:headEnd/>
            <a:tailEnd/>
          </a:ln>
        </p:spPr>
      </p:pic>
      <p:sp>
        <p:nvSpPr>
          <p:cNvPr id="4" name="Rectangle 4"/>
          <p:cNvSpPr>
            <a:spLocks noChangeArrowheads="1"/>
          </p:cNvSpPr>
          <p:nvPr/>
        </p:nvSpPr>
        <p:spPr bwMode="auto">
          <a:xfrm>
            <a:off x="0" y="3428782"/>
            <a:ext cx="9144000" cy="1154162"/>
          </a:xfrm>
          <a:prstGeom prst="rect">
            <a:avLst/>
          </a:prstGeom>
          <a:noFill/>
          <a:ln w="9525">
            <a:noFill/>
            <a:miter lim="800000"/>
            <a:headEnd/>
            <a:tailEnd/>
          </a:ln>
          <a:effectLst/>
        </p:spPr>
        <p:txBody>
          <a:bodyPr vert="horz" wrap="square" lIns="222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ΓΕΝΙΚΗ ΓΡΑΜΜΑΤΕΙΑ ΕΜΠΟΡΙΟΥ </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ΓΕΝΙΚΗ ΔΙΕΥΘΥΝΣΗ ΑΓΟΡΑΣ ΚΑΙ ΠΡΟΣΤΑΣΙΑΣ ΚΑΤΑΝΑΛΩΤΗ</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Δ/ΝΣΗ ΕΜΠΟΡΙΚΗΣ ΕΠΙΧΕΙΡΗΜΑΤΙΚΟΤΗΤΑΣ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ΤΜΗΜΑ ΟΡΓΑΝΩΜΕΝΟΥ ΕΜΠΟΡΙΟΥ</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3875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Υπουργού Ανάπτυξης και Επενδύσεων </a:t>
            </a:r>
          </a:p>
          <a:p>
            <a:pPr algn="ctr"/>
            <a:r>
              <a:rPr lang="el-GR" sz="2400" b="1" dirty="0" smtClean="0">
                <a:latin typeface="Times New Roman" panose="02020603050405020304" pitchFamily="18" charset="0"/>
                <a:cs typeface="Times New Roman" panose="02020603050405020304" pitchFamily="18" charset="0"/>
              </a:rPr>
              <a:t>16469/2022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«Ειδικότεροι όροι λειτουργίας των βραχυχρόνιων αγορών και είδη προϊόντων και υπηρεσιών που διατίθενται ή παρέχονται σε αυτές» </a:t>
            </a:r>
          </a:p>
          <a:p>
            <a:pPr algn="ctr"/>
            <a:r>
              <a:rPr lang="el-GR" sz="2400" b="1" dirty="0" smtClean="0">
                <a:latin typeface="Times New Roman" panose="02020603050405020304" pitchFamily="18" charset="0"/>
                <a:cs typeface="Times New Roman" panose="02020603050405020304" pitchFamily="18" charset="0"/>
              </a:rPr>
              <a:t>(Β΄ 879/25-2-2022).</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Υπουργού Ανάπτυξης και Επενδύσεων</a:t>
            </a:r>
          </a:p>
          <a:p>
            <a:pPr algn="ctr"/>
            <a:r>
              <a:rPr lang="el-GR" sz="2400" b="1" dirty="0" smtClean="0">
                <a:latin typeface="Times New Roman" panose="02020603050405020304" pitchFamily="18" charset="0"/>
                <a:cs typeface="Times New Roman" panose="02020603050405020304" pitchFamily="18" charset="0"/>
              </a:rPr>
              <a:t>21057/2022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«Στοιχεία της άδειας χορήγησης θέσης και δικαιώματος δραστηριοποίησης στο πλανόδιο εμπόριο παραγωγού και επαγγελματία πωλητή υπαίθριου εμπορίου» </a:t>
            </a:r>
          </a:p>
          <a:p>
            <a:pPr algn="ctr"/>
            <a:r>
              <a:rPr lang="el-GR" sz="2400" b="1" dirty="0" smtClean="0">
                <a:latin typeface="Times New Roman" panose="02020603050405020304" pitchFamily="18" charset="0"/>
                <a:cs typeface="Times New Roman" panose="02020603050405020304" pitchFamily="18" charset="0"/>
              </a:rPr>
              <a:t>(Β΄ 981/3-3-2022).</a:t>
            </a:r>
          </a:p>
          <a:p>
            <a:pPr algn="just"/>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 Υπουργού Ανάπτυξης και Επενδύσεων </a:t>
            </a:r>
          </a:p>
          <a:p>
            <a:pPr algn="ctr"/>
            <a:r>
              <a:rPr lang="el-GR" sz="2400" b="1" dirty="0" smtClean="0">
                <a:latin typeface="Times New Roman" panose="02020603050405020304" pitchFamily="18" charset="0"/>
                <a:cs typeface="Times New Roman" panose="02020603050405020304" pitchFamily="18" charset="0"/>
              </a:rPr>
              <a:t>21049/2022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«Όροι και προϋποθέσεις έκδοσης και στοιχεία της βεβαίωσης δραστηριοποίησης ετήσιας διάρκειας, για τη συμμετοχή πωλητών σε βραχυχρόνιες αγορές.»</a:t>
            </a:r>
          </a:p>
          <a:p>
            <a:pPr algn="ctr"/>
            <a:r>
              <a:rPr lang="el-GR" sz="2400" b="1" dirty="0" smtClean="0">
                <a:latin typeface="Times New Roman" panose="02020603050405020304" pitchFamily="18" charset="0"/>
                <a:cs typeface="Times New Roman" panose="02020603050405020304" pitchFamily="18" charset="0"/>
              </a:rPr>
              <a:t>(Β΄981/3-3-2022).</a:t>
            </a:r>
          </a:p>
          <a:p>
            <a:pPr algn="just"/>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 Υπουργού Ανάπτυξης και Επενδύσεων</a:t>
            </a:r>
          </a:p>
          <a:p>
            <a:pPr algn="ctr"/>
            <a:r>
              <a:rPr lang="el-GR" sz="2400" b="1" dirty="0" smtClean="0">
                <a:latin typeface="Times New Roman" panose="02020603050405020304" pitchFamily="18" charset="0"/>
                <a:cs typeface="Times New Roman" panose="02020603050405020304" pitchFamily="18" charset="0"/>
              </a:rPr>
              <a:t> 21030/2022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«Στοιχεία της άδειας χορήγησης θέσης δραστηριοποίησης χειροτέχνη - καλλιτέχνη.»</a:t>
            </a:r>
          </a:p>
          <a:p>
            <a:pPr algn="ctr"/>
            <a:r>
              <a:rPr lang="el-GR" sz="2400" b="1" dirty="0" smtClean="0">
                <a:latin typeface="Times New Roman" panose="02020603050405020304" pitchFamily="18" charset="0"/>
                <a:cs typeface="Times New Roman" panose="02020603050405020304" pitchFamily="18" charset="0"/>
              </a:rPr>
              <a:t>(Β΄982/3-3-2022).</a:t>
            </a:r>
          </a:p>
          <a:p>
            <a:pPr algn="just"/>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fontScale="92500" lnSpcReduction="2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Υπουργού Ανάπτυξης και Επενδύσεων</a:t>
            </a:r>
          </a:p>
          <a:p>
            <a:pPr algn="ctr"/>
            <a:r>
              <a:rPr lang="el-GR" sz="2400" b="1" dirty="0" smtClean="0">
                <a:latin typeface="Times New Roman" panose="02020603050405020304" pitchFamily="18" charset="0"/>
                <a:cs typeface="Times New Roman" panose="02020603050405020304" pitchFamily="18" charset="0"/>
              </a:rPr>
              <a:t>61408/2022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«Όροι και προϋποθέσεις έκδοσης και στοιχεία της βεβαίωσης δραστηριοποίησης ετήσιας διάρκειας, για τη συμμετοχή πωλητών σε βραχυχρόνιες αγορές. </a:t>
            </a:r>
            <a:r>
              <a:rPr lang="el-GR" sz="2400" b="1" dirty="0" smtClean="0">
                <a:solidFill>
                  <a:srgbClr val="FF0000"/>
                </a:solidFill>
                <a:latin typeface="Times New Roman" panose="02020603050405020304" pitchFamily="18" charset="0"/>
                <a:cs typeface="Times New Roman" panose="02020603050405020304" pitchFamily="18" charset="0"/>
              </a:rPr>
              <a:t>Τροποποίηση </a:t>
            </a:r>
            <a:r>
              <a:rPr lang="el-GR" sz="2400" b="1" dirty="0" smtClean="0">
                <a:latin typeface="Times New Roman" panose="02020603050405020304" pitchFamily="18" charset="0"/>
                <a:cs typeface="Times New Roman" panose="02020603050405020304" pitchFamily="18" charset="0"/>
              </a:rPr>
              <a:t>της 21049/25-02-2022 (Β' 981) απόφασης του Υπουργού Ανάπτυξης και Επενδύσεων» </a:t>
            </a:r>
          </a:p>
          <a:p>
            <a:pPr algn="ctr"/>
            <a:r>
              <a:rPr lang="el-GR" sz="2400" b="1" dirty="0" smtClean="0">
                <a:latin typeface="Times New Roman" panose="02020603050405020304" pitchFamily="18" charset="0"/>
                <a:cs typeface="Times New Roman" panose="02020603050405020304" pitchFamily="18" charset="0"/>
              </a:rPr>
              <a:t> (Β΄ 3132/ /20-6-2022).</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1152127"/>
          </a:xfrm>
          <a:solidFill>
            <a:schemeClr val="bg2">
              <a:lumMod val="90000"/>
            </a:schemeClr>
          </a:solidFill>
        </p:spPr>
        <p:txBody>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ΣΥΝΕΡΓΑΣΙΑ</a:t>
            </a:r>
            <a:br>
              <a:rPr lang="el-GR" sz="2300" u="sng"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ΘΕΣΜΙΚΟ ΠΛΑΙΣΙΟ ΥΠΑΙΘΡΙΟΥ ΕΜΠΟΡΙΟΥ</a:t>
            </a:r>
            <a:endParaRPr lang="el-GR" dirty="0"/>
          </a:p>
        </p:txBody>
      </p:sp>
      <p:sp>
        <p:nvSpPr>
          <p:cNvPr id="3" name="Υπότιτλος 2"/>
          <p:cNvSpPr>
            <a:spLocks noGrp="1"/>
          </p:cNvSpPr>
          <p:nvPr>
            <p:ph type="subTitle" idx="1"/>
          </p:nvPr>
        </p:nvSpPr>
        <p:spPr>
          <a:xfrm>
            <a:off x="685800" y="1340768"/>
            <a:ext cx="7772400" cy="3528392"/>
          </a:xfrm>
        </p:spPr>
        <p:txBody>
          <a:bodyPr>
            <a:normAutofit fontScale="92500"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Απόφαση </a:t>
            </a:r>
          </a:p>
          <a:p>
            <a:pPr algn="ctr"/>
            <a:r>
              <a:rPr lang="el-GR" sz="2400" b="1" dirty="0" smtClean="0">
                <a:latin typeface="Times New Roman" panose="02020603050405020304" pitchFamily="18" charset="0"/>
                <a:cs typeface="Times New Roman" panose="02020603050405020304" pitchFamily="18" charset="0"/>
              </a:rPr>
              <a:t>Υπουργού Ανάπτυξης και Επενδύσεων</a:t>
            </a:r>
          </a:p>
          <a:p>
            <a:pPr algn="ctr"/>
            <a:r>
              <a:rPr lang="el-GR" sz="2400" b="1" dirty="0" smtClean="0">
                <a:latin typeface="Times New Roman" panose="02020603050405020304" pitchFamily="18" charset="0"/>
                <a:cs typeface="Times New Roman" panose="02020603050405020304" pitchFamily="18" charset="0"/>
              </a:rPr>
              <a:t>14883/16-2-2023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 Δικαιολογητικά χορήγησης, μεταβίβασης, ανανέωσης άδειας παραγωγού &amp;  επαγγελματία υπαίθριου εμπορίου . </a:t>
            </a:r>
            <a:r>
              <a:rPr lang="el-GR" sz="2400" b="1" dirty="0" smtClean="0">
                <a:solidFill>
                  <a:srgbClr val="FF0000"/>
                </a:solidFill>
                <a:latin typeface="Times New Roman" panose="02020603050405020304" pitchFamily="18" charset="0"/>
                <a:cs typeface="Times New Roman" panose="02020603050405020304" pitchFamily="18" charset="0"/>
              </a:rPr>
              <a:t>Τροποποίηση </a:t>
            </a:r>
            <a:r>
              <a:rPr lang="el-GR" sz="2400" b="1" dirty="0" smtClean="0">
                <a:latin typeface="Times New Roman" panose="02020603050405020304" pitchFamily="18" charset="0"/>
                <a:cs typeface="Times New Roman" panose="02020603050405020304" pitchFamily="18" charset="0"/>
              </a:rPr>
              <a:t>της 55332/27-05-2022 απόφασης του Υπουργού Ανάπτυξης και Επενδύσεων» </a:t>
            </a:r>
          </a:p>
          <a:p>
            <a:pPr algn="ctr"/>
            <a:r>
              <a:rPr lang="el-GR" sz="2400" b="1" dirty="0" smtClean="0">
                <a:latin typeface="Times New Roman" panose="02020603050405020304" pitchFamily="18" charset="0"/>
                <a:cs typeface="Times New Roman" panose="02020603050405020304" pitchFamily="18" charset="0"/>
              </a:rPr>
              <a:t> (Β΄ 2660).</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3" name="2 - Θέση περιεχομένου"/>
          <p:cNvSpPr>
            <a:spLocks noGrp="1"/>
          </p:cNvSpPr>
          <p:nvPr>
            <p:ph sz="half" idx="2"/>
          </p:nvPr>
        </p:nvSpPr>
        <p:spPr/>
        <p:txBody>
          <a:bodyPr/>
          <a:lstStyle/>
          <a:p>
            <a:pPr>
              <a:buNone/>
            </a:pPr>
            <a:endParaRPr lang="el-GR" dirty="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347864" y="3284984"/>
            <a:ext cx="1152128"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644008" y="4941168"/>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Πλανόδιο εμπόριο</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4644008" y="1556792"/>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a:t>
            </a:r>
            <a:endParaRPr lang="el-GR" sz="3200" dirty="0">
              <a:latin typeface="Times New Roman" pitchFamily="18" charset="0"/>
              <a:cs typeface="Times New Roman" pitchFamily="18" charset="0"/>
            </a:endParaRPr>
          </a:p>
        </p:txBody>
      </p:sp>
      <p:sp>
        <p:nvSpPr>
          <p:cNvPr id="18" name="17 - Στρογγυλεμένο ορθογώνιο"/>
          <p:cNvSpPr/>
          <p:nvPr/>
        </p:nvSpPr>
        <p:spPr>
          <a:xfrm>
            <a:off x="4644008" y="3212976"/>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Στάσιμο εμπόριο</a:t>
            </a:r>
            <a:endParaRPr lang="el-GR" sz="3200" dirty="0">
              <a:latin typeface="Times New Roman" pitchFamily="18" charset="0"/>
              <a:cs typeface="Times New Roman" pitchFamily="18" charset="0"/>
            </a:endParaRPr>
          </a:p>
        </p:txBody>
      </p:sp>
      <p:sp>
        <p:nvSpPr>
          <p:cNvPr id="19" name="18 - Έλλειψη"/>
          <p:cNvSpPr/>
          <p:nvPr/>
        </p:nvSpPr>
        <p:spPr>
          <a:xfrm>
            <a:off x="323528" y="2060848"/>
            <a:ext cx="288032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l-GR" sz="3200" b="1" dirty="0" smtClean="0">
                <a:latin typeface="Times New Roman" pitchFamily="18" charset="0"/>
                <a:cs typeface="Times New Roman" pitchFamily="18" charset="0"/>
              </a:rPr>
              <a:t>Μορφές </a:t>
            </a:r>
          </a:p>
          <a:p>
            <a:pPr algn="ctr">
              <a:buNone/>
            </a:pPr>
            <a:r>
              <a:rPr lang="el-GR" sz="3200" b="1" dirty="0" smtClean="0">
                <a:latin typeface="Times New Roman" pitchFamily="18" charset="0"/>
                <a:cs typeface="Times New Roman" pitchFamily="18" charset="0"/>
              </a:rPr>
              <a:t>άσκησης </a:t>
            </a:r>
          </a:p>
          <a:p>
            <a:pPr algn="ctr">
              <a:buNone/>
            </a:pPr>
            <a:r>
              <a:rPr lang="el-GR" sz="3200" b="1" dirty="0" smtClean="0">
                <a:latin typeface="Times New Roman" pitchFamily="18" charset="0"/>
                <a:cs typeface="Times New Roman" pitchFamily="18" charset="0"/>
              </a:rPr>
              <a:t>υπαίθριου </a:t>
            </a:r>
          </a:p>
          <a:p>
            <a:pPr algn="ctr">
              <a:buNone/>
            </a:pPr>
            <a:r>
              <a:rPr lang="el-GR" sz="3200" b="1" dirty="0" smtClean="0">
                <a:latin typeface="Times New Roman" pitchFamily="18" charset="0"/>
                <a:cs typeface="Times New Roman" pitchFamily="18" charset="0"/>
              </a:rPr>
              <a:t>εμπορίου</a:t>
            </a:r>
            <a:endParaRPr lang="el-GR" sz="3200"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3" name="2 - Θέση περιεχομένου"/>
          <p:cNvSpPr>
            <a:spLocks noGrp="1"/>
          </p:cNvSpPr>
          <p:nvPr>
            <p:ph sz="half" idx="2"/>
          </p:nvPr>
        </p:nvSpPr>
        <p:spPr>
          <a:xfrm>
            <a:off x="4648200" y="1481328"/>
            <a:ext cx="4038600" cy="5116024"/>
          </a:xfrm>
        </p:spPr>
        <p:txBody>
          <a:bodyPr/>
          <a:lstStyle/>
          <a:p>
            <a:pPr>
              <a:buNone/>
            </a:pPr>
            <a:endParaRPr lang="el-GR" dirty="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347864" y="3573016"/>
            <a:ext cx="792088"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Στρογγυλεμένο ορθογώνιο"/>
          <p:cNvSpPr/>
          <p:nvPr/>
        </p:nvSpPr>
        <p:spPr>
          <a:xfrm>
            <a:off x="179512" y="2564904"/>
            <a:ext cx="3024336"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Οργανωμένες υπαίθριες αγορές</a:t>
            </a:r>
            <a:endParaRPr lang="el-GR" sz="3200" b="1" dirty="0">
              <a:latin typeface="Times New Roman" pitchFamily="18" charset="0"/>
              <a:cs typeface="Times New Roman" pitchFamily="18" charset="0"/>
            </a:endParaRPr>
          </a:p>
        </p:txBody>
      </p:sp>
      <p:sp>
        <p:nvSpPr>
          <p:cNvPr id="12" name="11 - Έλλειψη"/>
          <p:cNvSpPr/>
          <p:nvPr/>
        </p:nvSpPr>
        <p:spPr>
          <a:xfrm>
            <a:off x="4355976" y="1484784"/>
            <a:ext cx="4788024" cy="770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Λαϊκές αγορές</a:t>
            </a:r>
            <a:endParaRPr lang="el-GR" sz="2400" b="1" dirty="0">
              <a:latin typeface="Times New Roman" pitchFamily="18" charset="0"/>
              <a:cs typeface="Times New Roman" pitchFamily="18" charset="0"/>
            </a:endParaRPr>
          </a:p>
        </p:txBody>
      </p:sp>
      <p:sp>
        <p:nvSpPr>
          <p:cNvPr id="14" name="13 - Έλλειψη"/>
          <p:cNvSpPr/>
          <p:nvPr/>
        </p:nvSpPr>
        <p:spPr>
          <a:xfrm>
            <a:off x="4283968" y="2348880"/>
            <a:ext cx="486003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Πρότυπες λαϊκές αγορές</a:t>
            </a:r>
            <a:endParaRPr lang="el-GR" sz="2400" b="1" dirty="0">
              <a:latin typeface="Times New Roman" pitchFamily="18" charset="0"/>
              <a:cs typeface="Times New Roman" pitchFamily="18" charset="0"/>
            </a:endParaRPr>
          </a:p>
        </p:txBody>
      </p:sp>
      <p:sp>
        <p:nvSpPr>
          <p:cNvPr id="15" name="14 - Έλλειψη"/>
          <p:cNvSpPr/>
          <p:nvPr/>
        </p:nvSpPr>
        <p:spPr>
          <a:xfrm>
            <a:off x="4283968" y="3212976"/>
            <a:ext cx="4860032"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Βραχυχρόνιες αγορές</a:t>
            </a:r>
            <a:endParaRPr lang="el-GR" sz="2400" b="1" dirty="0">
              <a:latin typeface="Times New Roman" pitchFamily="18" charset="0"/>
              <a:cs typeface="Times New Roman" pitchFamily="18" charset="0"/>
            </a:endParaRPr>
          </a:p>
        </p:txBody>
      </p:sp>
      <p:sp>
        <p:nvSpPr>
          <p:cNvPr id="19" name="18 - Έλλειψη"/>
          <p:cNvSpPr/>
          <p:nvPr/>
        </p:nvSpPr>
        <p:spPr>
          <a:xfrm>
            <a:off x="4283968" y="4149080"/>
            <a:ext cx="486003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Street food markets</a:t>
            </a:r>
            <a:endParaRPr lang="el-GR" sz="2400" b="1" dirty="0">
              <a:latin typeface="Times New Roman" pitchFamily="18" charset="0"/>
              <a:cs typeface="Times New Roman" pitchFamily="18" charset="0"/>
            </a:endParaRPr>
          </a:p>
        </p:txBody>
      </p:sp>
      <p:sp>
        <p:nvSpPr>
          <p:cNvPr id="20" name="19 - Έλλειψη"/>
          <p:cNvSpPr/>
          <p:nvPr/>
        </p:nvSpPr>
        <p:spPr>
          <a:xfrm>
            <a:off x="4427984" y="5805264"/>
            <a:ext cx="4716016" cy="84239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παραγωγών βιολογικών προϊόντων</a:t>
            </a:r>
            <a:endParaRPr lang="el-GR" sz="2400" b="1" dirty="0">
              <a:latin typeface="Times New Roman" pitchFamily="18" charset="0"/>
              <a:cs typeface="Times New Roman" pitchFamily="18" charset="0"/>
            </a:endParaRPr>
          </a:p>
        </p:txBody>
      </p:sp>
      <p:sp>
        <p:nvSpPr>
          <p:cNvPr id="21" name="20 - Έλλειψη"/>
          <p:cNvSpPr/>
          <p:nvPr/>
        </p:nvSpPr>
        <p:spPr>
          <a:xfrm>
            <a:off x="4355976" y="4941168"/>
            <a:ext cx="478802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χειροτεχνών-καλλιτεχνών</a:t>
            </a:r>
            <a:endParaRPr lang="el-GR" sz="24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6" name="15 - Στρογγυλεμένο ορθογώνιο"/>
          <p:cNvSpPr/>
          <p:nvPr/>
        </p:nvSpPr>
        <p:spPr>
          <a:xfrm>
            <a:off x="4644008" y="5661248"/>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Πωλητή </a:t>
            </a:r>
            <a:r>
              <a:rPr lang="en-US" sz="3200" dirty="0" smtClean="0">
                <a:latin typeface="Times New Roman" pitchFamily="18" charset="0"/>
                <a:cs typeface="Times New Roman" pitchFamily="18" charset="0"/>
              </a:rPr>
              <a:t>street food</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4644008" y="3356992"/>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επαγγελματία πωλητή σε λαϊκή αγορά</a:t>
            </a:r>
            <a:endParaRPr lang="el-GR" sz="3200" dirty="0">
              <a:latin typeface="Times New Roman" pitchFamily="18" charset="0"/>
              <a:cs typeface="Times New Roman" pitchFamily="18" charset="0"/>
            </a:endParaRPr>
          </a:p>
        </p:txBody>
      </p:sp>
      <p:sp>
        <p:nvSpPr>
          <p:cNvPr id="18" name="17 - Στρογγυλεμένο ορθογώνιο"/>
          <p:cNvSpPr/>
          <p:nvPr/>
        </p:nvSpPr>
        <p:spPr>
          <a:xfrm>
            <a:off x="4644008" y="4509120"/>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πωλητή χειροτέχνη καλλιτέχνη</a:t>
            </a:r>
            <a:endParaRPr lang="el-GR" sz="3200" dirty="0">
              <a:latin typeface="Times New Roman" pitchFamily="18" charset="0"/>
              <a:cs typeface="Times New Roman" pitchFamily="18" charset="0"/>
            </a:endParaRPr>
          </a:p>
        </p:txBody>
      </p:sp>
      <p:sp>
        <p:nvSpPr>
          <p:cNvPr id="11" name="10 - Ισοσκελές τρίγωνο"/>
          <p:cNvSpPr/>
          <p:nvPr/>
        </p:nvSpPr>
        <p:spPr>
          <a:xfrm rot="5400000">
            <a:off x="688422" y="2776074"/>
            <a:ext cx="2736304" cy="3178060"/>
          </a:xfrm>
          <a:prstGeom prst="triangle">
            <a:avLst>
              <a:gd name="adj" fmla="val 51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67544" y="3645024"/>
            <a:ext cx="2160240"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rgbClr val="FF0000"/>
                </a:solidFill>
                <a:latin typeface="Times New Roman" pitchFamily="18" charset="0"/>
                <a:cs typeface="Times New Roman" pitchFamily="18" charset="0"/>
              </a:rPr>
              <a:t>ΑΔΕΙΕΣ</a:t>
            </a:r>
            <a:endParaRPr lang="el-GR" sz="28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  </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4648200" y="2420888"/>
            <a:ext cx="403860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dirty="0" smtClean="0">
                <a:latin typeface="Times New Roman" pitchFamily="18" charset="0"/>
                <a:cs typeface="Times New Roman" pitchFamily="18" charset="0"/>
              </a:rPr>
              <a:t>παραγωγού πωλητή σε </a:t>
            </a:r>
          </a:p>
          <a:p>
            <a:pPr algn="ctr"/>
            <a:r>
              <a:rPr lang="el-GR" dirty="0" smtClean="0">
                <a:latin typeface="Times New Roman" pitchFamily="18" charset="0"/>
                <a:cs typeface="Times New Roman" pitchFamily="18" charset="0"/>
              </a:rPr>
              <a:t>λαϊκή αγορά</a:t>
            </a:r>
            <a:endParaRPr lang="el-GR"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6" name="15 - Στρογγυλεμένο ορθογώνιο"/>
          <p:cNvSpPr/>
          <p:nvPr/>
        </p:nvSpPr>
        <p:spPr>
          <a:xfrm>
            <a:off x="4644008" y="4581128"/>
            <a:ext cx="4032448"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δραστηριοποίησης σε αγορές ρακοσυλλεκτών</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4644008" y="2420888"/>
            <a:ext cx="4032448"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 δραστηριοποίησης ετήσιας διάρκειας στις βραχυχρόνιες αγορές</a:t>
            </a:r>
            <a:endParaRPr lang="el-GR" sz="3200" dirty="0">
              <a:latin typeface="Times New Roman" pitchFamily="18" charset="0"/>
              <a:cs typeface="Times New Roman" pitchFamily="18" charset="0"/>
            </a:endParaRPr>
          </a:p>
        </p:txBody>
      </p:sp>
      <p:sp>
        <p:nvSpPr>
          <p:cNvPr id="11" name="10 - Ισοσκελές τρίγωνο"/>
          <p:cNvSpPr/>
          <p:nvPr/>
        </p:nvSpPr>
        <p:spPr>
          <a:xfrm rot="5400000">
            <a:off x="688422" y="2776074"/>
            <a:ext cx="2736304" cy="3178060"/>
          </a:xfrm>
          <a:prstGeom prst="triangle">
            <a:avLst>
              <a:gd name="adj" fmla="val 51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67544" y="3645024"/>
            <a:ext cx="2160240"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rgbClr val="FF0000"/>
                </a:solidFill>
                <a:latin typeface="Times New Roman" pitchFamily="18" charset="0"/>
                <a:cs typeface="Times New Roman" pitchFamily="18" charset="0"/>
              </a:rPr>
              <a:t>ΒΕΒΑΙΩΣΕΙΣ</a:t>
            </a:r>
            <a:endParaRPr lang="el-GR" sz="16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a:t>
            </a:r>
            <a:endParaRPr lang="el-GR" sz="3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n-US" sz="2200" dirty="0" smtClean="0">
                <a:solidFill>
                  <a:prstClr val="black"/>
                </a:solidFill>
                <a:latin typeface="Times New Roman" pitchFamily="18" charset="0"/>
                <a:ea typeface="Times New Roman"/>
                <a:cs typeface="Times New Roman" pitchFamily="18" charset="0"/>
              </a:rPr>
              <a:t/>
            </a:r>
            <a:br>
              <a:rPr lang="en-US"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lstStyle/>
          <a:p>
            <a:pPr algn="ctr"/>
            <a:endParaRPr lang="en-US" sz="2400"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ΕΙΣΗΓΗΤΗΣ</a:t>
            </a:r>
          </a:p>
          <a:p>
            <a:pPr algn="ctr"/>
            <a:r>
              <a:rPr lang="el-GR" sz="2400" dirty="0" smtClean="0">
                <a:latin typeface="Times New Roman" pitchFamily="18" charset="0"/>
                <a:cs typeface="Times New Roman" pitchFamily="18" charset="0"/>
              </a:rPr>
              <a:t>ΑΝΤΩΝΑΡΑΚΟΣ ΔΗΜΗΤΡΗΣ</a:t>
            </a:r>
          </a:p>
          <a:p>
            <a:pPr algn="ctr"/>
            <a:r>
              <a:rPr lang="el-GR" sz="2400" dirty="0" smtClean="0">
                <a:latin typeface="Times New Roman" pitchFamily="18" charset="0"/>
                <a:cs typeface="Times New Roman" pitchFamily="18" charset="0"/>
              </a:rPr>
              <a:t>ΥΠΟΥΡΓΕΙΟ ΑΝΑΠΤΥΞΗΣ ΚΑΙ ΕΠΕΝΔΥΣΕΩΝ</a:t>
            </a:r>
          </a:p>
          <a:p>
            <a:pPr algn="ctr"/>
            <a:r>
              <a:rPr lang="el-GR" sz="2400" dirty="0" smtClean="0">
                <a:latin typeface="Times New Roman" pitchFamily="18" charset="0"/>
                <a:cs typeface="Times New Roman" pitchFamily="18" charset="0"/>
              </a:rPr>
              <a:t>ΓΕΝΙΚΗ ΓΡΑΜΜΑΤΕΙΑ ΕΜΠΟΡΙΟΥ</a:t>
            </a:r>
          </a:p>
          <a:p>
            <a:pPr algn="ctr"/>
            <a:r>
              <a:rPr lang="el-GR" sz="2400" dirty="0" smtClean="0">
                <a:latin typeface="Times New Roman" pitchFamily="18" charset="0"/>
                <a:cs typeface="Times New Roman" pitchFamily="18" charset="0"/>
              </a:rPr>
              <a:t>ΤΜΗΜΑ ΟΡΓΑΝΩΜΕΝΟΥ ΕΜΠΟΡΙΟΥ</a:t>
            </a: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23528" y="2420888"/>
            <a:ext cx="835292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Οργανωμένες υπαίθριες αγορές, με </a:t>
            </a:r>
            <a:r>
              <a:rPr lang="el-GR" sz="2800" b="1" u="sng" dirty="0" smtClean="0">
                <a:latin typeface="Times New Roman" pitchFamily="18" charset="0"/>
                <a:cs typeface="Times New Roman" pitchFamily="18" charset="0"/>
              </a:rPr>
              <a:t>σαφή και καθορισμένη περιορισμένη διάρκεια</a:t>
            </a:r>
            <a:r>
              <a:rPr lang="el-GR" sz="2800" b="1" dirty="0" smtClean="0">
                <a:latin typeface="Times New Roman" pitchFamily="18" charset="0"/>
                <a:cs typeface="Times New Roman" pitchFamily="18" charset="0"/>
              </a:rPr>
              <a:t>, οι οποίες περιλαμβάνουν τις </a:t>
            </a:r>
            <a:r>
              <a:rPr lang="el-GR" sz="2800" b="1" dirty="0" smtClean="0">
                <a:solidFill>
                  <a:srgbClr val="FF0000"/>
                </a:solidFill>
                <a:latin typeface="Times New Roman" pitchFamily="18" charset="0"/>
                <a:cs typeface="Times New Roman" pitchFamily="18" charset="0"/>
              </a:rPr>
              <a:t>θρησκευτικού χαρακτήρα </a:t>
            </a:r>
            <a:r>
              <a:rPr lang="el-GR" sz="2800" b="1" dirty="0" smtClean="0">
                <a:latin typeface="Times New Roman" pitchFamily="18" charset="0"/>
                <a:cs typeface="Times New Roman" pitchFamily="18" charset="0"/>
              </a:rPr>
              <a:t>αγορές (ολιγοήμερες </a:t>
            </a:r>
            <a:r>
              <a:rPr lang="el-GR" sz="2800" b="1" dirty="0" smtClean="0">
                <a:solidFill>
                  <a:srgbClr val="FF0000"/>
                </a:solidFill>
                <a:latin typeface="Times New Roman" pitchFamily="18" charset="0"/>
                <a:cs typeface="Times New Roman" pitchFamily="18" charset="0"/>
              </a:rPr>
              <a:t>εορταστικές</a:t>
            </a:r>
            <a:r>
              <a:rPr lang="el-GR" sz="2800" b="1" dirty="0" smtClean="0">
                <a:latin typeface="Times New Roman" pitchFamily="18" charset="0"/>
                <a:cs typeface="Times New Roman" pitchFamily="18" charset="0"/>
              </a:rPr>
              <a:t> αγορές, θρησκευτικά </a:t>
            </a:r>
            <a:r>
              <a:rPr lang="el-GR" sz="2800" b="1" dirty="0" smtClean="0">
                <a:solidFill>
                  <a:srgbClr val="FF0000"/>
                </a:solidFill>
                <a:latin typeface="Times New Roman" pitchFamily="18" charset="0"/>
                <a:cs typeface="Times New Roman" pitchFamily="18" charset="0"/>
              </a:rPr>
              <a:t>πανηγύρια</a:t>
            </a:r>
            <a:r>
              <a:rPr lang="el-GR" sz="2800" b="1" dirty="0" smtClean="0">
                <a:latin typeface="Times New Roman" pitchFamily="18" charset="0"/>
                <a:cs typeface="Times New Roman" pitchFamily="18" charset="0"/>
              </a:rPr>
              <a:t>, αγορές </a:t>
            </a:r>
            <a:r>
              <a:rPr lang="el-GR" sz="2800" b="1" u="sng" dirty="0" smtClean="0">
                <a:latin typeface="Times New Roman" pitchFamily="18" charset="0"/>
                <a:cs typeface="Times New Roman" pitchFamily="18" charset="0"/>
              </a:rPr>
              <a:t>Χριστουγέννων</a:t>
            </a:r>
            <a:r>
              <a:rPr lang="el-GR" sz="2800" b="1" dirty="0" smtClean="0">
                <a:latin typeface="Times New Roman" pitchFamily="18" charset="0"/>
                <a:cs typeface="Times New Roman" pitchFamily="18" charset="0"/>
              </a:rPr>
              <a:t> και αγορές </a:t>
            </a:r>
            <a:r>
              <a:rPr lang="el-GR" sz="2800" b="1" u="sng" dirty="0" smtClean="0">
                <a:latin typeface="Times New Roman" pitchFamily="18" charset="0"/>
                <a:cs typeface="Times New Roman" pitchFamily="18" charset="0"/>
              </a:rPr>
              <a:t>Πάσχα</a:t>
            </a:r>
            <a:r>
              <a:rPr lang="el-GR" sz="2800" b="1" dirty="0" smtClean="0">
                <a:latin typeface="Times New Roman" pitchFamily="18" charset="0"/>
                <a:cs typeface="Times New Roman" pitchFamily="18" charset="0"/>
              </a:rPr>
              <a:t>), τις </a:t>
            </a:r>
            <a:r>
              <a:rPr lang="el-GR" sz="2800" b="1" dirty="0" smtClean="0">
                <a:solidFill>
                  <a:srgbClr val="FF0000"/>
                </a:solidFill>
                <a:latin typeface="Times New Roman" pitchFamily="18" charset="0"/>
                <a:cs typeface="Times New Roman" pitchFamily="18" charset="0"/>
              </a:rPr>
              <a:t>εμποροπανηγύρεις</a:t>
            </a:r>
            <a:r>
              <a:rPr lang="el-GR" sz="2800" b="1" dirty="0" smtClean="0">
                <a:latin typeface="Times New Roman" pitchFamily="18" charset="0"/>
                <a:cs typeface="Times New Roman" pitchFamily="18" charset="0"/>
              </a:rPr>
              <a:t>, τις </a:t>
            </a:r>
            <a:r>
              <a:rPr lang="el-GR" sz="2800" b="1" dirty="0" smtClean="0">
                <a:solidFill>
                  <a:srgbClr val="FF0000"/>
                </a:solidFill>
                <a:latin typeface="Times New Roman" pitchFamily="18" charset="0"/>
                <a:cs typeface="Times New Roman" pitchFamily="18" charset="0"/>
              </a:rPr>
              <a:t>επετειακές</a:t>
            </a:r>
            <a:r>
              <a:rPr lang="el-GR" sz="2800" b="1" dirty="0" smtClean="0">
                <a:latin typeface="Times New Roman" pitchFamily="18" charset="0"/>
                <a:cs typeface="Times New Roman" pitchFamily="18" charset="0"/>
              </a:rPr>
              <a:t> αγορές, τις </a:t>
            </a:r>
            <a:r>
              <a:rPr lang="el-GR" sz="2800" b="1" dirty="0" smtClean="0">
                <a:solidFill>
                  <a:srgbClr val="FF0000"/>
                </a:solidFill>
                <a:latin typeface="Times New Roman" pitchFamily="18" charset="0"/>
                <a:cs typeface="Times New Roman" pitchFamily="18" charset="0"/>
              </a:rPr>
              <a:t>πολιτιστικές</a:t>
            </a:r>
            <a:r>
              <a:rPr lang="el-GR" sz="2800" b="1" dirty="0" smtClean="0">
                <a:latin typeface="Times New Roman" pitchFamily="18" charset="0"/>
                <a:cs typeface="Times New Roman" pitchFamily="18" charset="0"/>
              </a:rPr>
              <a:t> αγορές, τις </a:t>
            </a:r>
            <a:r>
              <a:rPr lang="el-GR" sz="2800" b="1" dirty="0" smtClean="0">
                <a:solidFill>
                  <a:srgbClr val="FF0000"/>
                </a:solidFill>
                <a:latin typeface="Times New Roman" pitchFamily="18" charset="0"/>
                <a:cs typeface="Times New Roman" pitchFamily="18" charset="0"/>
              </a:rPr>
              <a:t>εποχιακές</a:t>
            </a:r>
            <a:r>
              <a:rPr lang="el-GR" sz="2800" b="1" dirty="0" smtClean="0">
                <a:latin typeface="Times New Roman" pitchFamily="18" charset="0"/>
                <a:cs typeface="Times New Roman" pitchFamily="18" charset="0"/>
              </a:rPr>
              <a:t> αγορές, τις </a:t>
            </a:r>
            <a:r>
              <a:rPr lang="el-GR" sz="2800" b="1" dirty="0" smtClean="0">
                <a:solidFill>
                  <a:srgbClr val="FF0000"/>
                </a:solidFill>
                <a:latin typeface="Times New Roman" pitchFamily="18" charset="0"/>
                <a:cs typeface="Times New Roman" pitchFamily="18" charset="0"/>
              </a:rPr>
              <a:t>κυριακάτικες</a:t>
            </a:r>
            <a:r>
              <a:rPr lang="el-GR" sz="2800" b="1" dirty="0" smtClean="0">
                <a:latin typeface="Times New Roman" pitchFamily="18" charset="0"/>
                <a:cs typeface="Times New Roman" pitchFamily="18" charset="0"/>
              </a:rPr>
              <a:t> αγορές και τις αγορές </a:t>
            </a:r>
            <a:r>
              <a:rPr lang="el-GR" sz="2800" b="1" dirty="0" smtClean="0">
                <a:solidFill>
                  <a:srgbClr val="FF0000"/>
                </a:solidFill>
                <a:latin typeface="Times New Roman" pitchFamily="18" charset="0"/>
                <a:cs typeface="Times New Roman" pitchFamily="18" charset="0"/>
              </a:rPr>
              <a:t>ρακοσυλλεκτών</a:t>
            </a:r>
            <a:r>
              <a:rPr lang="el-GR" sz="2800" b="1" dirty="0" smtClean="0">
                <a:latin typeface="Times New Roman" pitchFamily="18" charset="0"/>
                <a:cs typeface="Times New Roman" pitchFamily="18" charset="0"/>
              </a:rPr>
              <a:t>.</a:t>
            </a:r>
            <a:endParaRPr lang="el-GR" sz="28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Βραχυχρόνιες αγορές</a:t>
            </a:r>
            <a:endParaRPr lang="el-GR" sz="3200"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4644008" y="4941168"/>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επαγγελματία πωλητή</a:t>
            </a:r>
            <a:endParaRPr lang="el-GR" sz="3200" dirty="0">
              <a:latin typeface="Times New Roman" pitchFamily="18" charset="0"/>
              <a:cs typeface="Times New Roman" pitchFamily="18" charset="0"/>
            </a:endParaRPr>
          </a:p>
        </p:txBody>
      </p:sp>
      <p:sp>
        <p:nvSpPr>
          <p:cNvPr id="11" name="10 - Ισοσκελές τρίγωνο"/>
          <p:cNvSpPr/>
          <p:nvPr/>
        </p:nvSpPr>
        <p:spPr>
          <a:xfrm rot="5400000">
            <a:off x="688422" y="2776074"/>
            <a:ext cx="2736304" cy="3178060"/>
          </a:xfrm>
          <a:prstGeom prst="triangle">
            <a:avLst>
              <a:gd name="adj" fmla="val 51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67544" y="3645024"/>
            <a:ext cx="2160240"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rgbClr val="FF0000"/>
                </a:solidFill>
                <a:latin typeface="Times New Roman" pitchFamily="18" charset="0"/>
                <a:cs typeface="Times New Roman" pitchFamily="18" charset="0"/>
              </a:rPr>
              <a:t>ΑΔΕΙΕΣ</a:t>
            </a:r>
            <a:endParaRPr lang="el-GR" sz="28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Στάσιμο εμπόριο</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4644008" y="2708920"/>
            <a:ext cx="40386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3200" dirty="0" smtClean="0">
                <a:latin typeface="Times New Roman" pitchFamily="18" charset="0"/>
                <a:cs typeface="Times New Roman" pitchFamily="18" charset="0"/>
              </a:rPr>
              <a:t>παραγωγού πωλητή</a:t>
            </a:r>
            <a:endParaRPr lang="el-GR" sz="32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4644008" y="4941168"/>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επαγγελματία πωλητή</a:t>
            </a:r>
            <a:endParaRPr lang="el-GR" sz="3200" dirty="0">
              <a:latin typeface="Times New Roman" pitchFamily="18" charset="0"/>
              <a:cs typeface="Times New Roman" pitchFamily="18" charset="0"/>
            </a:endParaRPr>
          </a:p>
        </p:txBody>
      </p:sp>
      <p:sp>
        <p:nvSpPr>
          <p:cNvPr id="11" name="10 - Ισοσκελές τρίγωνο"/>
          <p:cNvSpPr/>
          <p:nvPr/>
        </p:nvSpPr>
        <p:spPr>
          <a:xfrm rot="5400000">
            <a:off x="688422" y="2776074"/>
            <a:ext cx="2736304" cy="3178060"/>
          </a:xfrm>
          <a:prstGeom prst="triangle">
            <a:avLst>
              <a:gd name="adj" fmla="val 51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Έλλειψη"/>
          <p:cNvSpPr/>
          <p:nvPr/>
        </p:nvSpPr>
        <p:spPr>
          <a:xfrm>
            <a:off x="467544" y="3645024"/>
            <a:ext cx="2160240" cy="151216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rgbClr val="FF0000"/>
                </a:solidFill>
                <a:latin typeface="Times New Roman" pitchFamily="18" charset="0"/>
                <a:cs typeface="Times New Roman" pitchFamily="18" charset="0"/>
              </a:rPr>
              <a:t>ΑΔΕΙΕΣ</a:t>
            </a:r>
            <a:endParaRPr lang="el-GR" sz="2800" b="1"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Πλανόδιο εμπόριο</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4644008" y="2708920"/>
            <a:ext cx="40386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3200" dirty="0" smtClean="0">
                <a:latin typeface="Times New Roman" pitchFamily="18" charset="0"/>
                <a:cs typeface="Times New Roman" pitchFamily="18" charset="0"/>
              </a:rPr>
              <a:t>παραγωγού πωλητή</a:t>
            </a:r>
            <a:endParaRPr lang="el-GR" sz="32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2088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Φυσικά πρόσωπα τα οποία είναι επαγγελματίες αγρότες / Αγροτικούς συνεταιρισμούς, γυναικείους συνεταιρισμούς, ομάδες παραγωγών και οργανώσεις παραγωγών</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Άδεια παραγωγού πωλητή</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395536" y="3717032"/>
            <a:ext cx="82870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2400" dirty="0" smtClean="0">
                <a:latin typeface="Times New Roman" pitchFamily="18" charset="0"/>
                <a:cs typeface="Times New Roman" pitchFamily="18" charset="0"/>
              </a:rPr>
              <a:t>Προσωποπαγής και χορηγείται αποκλειστικά για την πώληση αγροτικών προϊόντων και προϊόντων οικοτεχνίας</a:t>
            </a:r>
            <a:endParaRPr lang="el-GR" sz="2400" dirty="0">
              <a:latin typeface="Times New Roman" pitchFamily="18" charset="0"/>
              <a:cs typeface="Times New Roman" pitchFamily="18" charset="0"/>
            </a:endParaRPr>
          </a:p>
        </p:txBody>
      </p:sp>
      <p:sp>
        <p:nvSpPr>
          <p:cNvPr id="9" name="8 - Στρογγυλεμένο ορθογώνιο"/>
          <p:cNvSpPr/>
          <p:nvPr/>
        </p:nvSpPr>
        <p:spPr>
          <a:xfrm>
            <a:off x="395536" y="4869160"/>
            <a:ext cx="828092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anose="02020603050405020304" pitchFamily="18" charset="0"/>
                <a:cs typeface="Times New Roman" panose="02020603050405020304" pitchFamily="18" charset="0"/>
              </a:rPr>
              <a:t>ΠΡΟΪΟΝΤΑ ΣΥΜΦΩΝΑ ΜΕ ΚΥΑ 18982/2022 Β΄ 925 </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2088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Φυσικά πρόσωπα που δεν έχει χορηγηθεί άλλη άδεια πωλητή υπαίθριου εμπορίου</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Άδεια επαγγελματία πωλητή</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395536" y="3717032"/>
            <a:ext cx="828707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2400" dirty="0" smtClean="0">
                <a:latin typeface="Times New Roman" pitchFamily="18" charset="0"/>
                <a:cs typeface="Times New Roman" pitchFamily="18" charset="0"/>
              </a:rPr>
              <a:t>Προσωποπαγής και χορηγείται για πώληση ειδών που δεν προέρχονται από ιδία παραγωγή</a:t>
            </a:r>
            <a:endParaRPr lang="el-GR" sz="2400" dirty="0">
              <a:latin typeface="Times New Roman" pitchFamily="18" charset="0"/>
              <a:cs typeface="Times New Roman" pitchFamily="18" charset="0"/>
            </a:endParaRPr>
          </a:p>
        </p:txBody>
      </p:sp>
      <p:sp>
        <p:nvSpPr>
          <p:cNvPr id="9" name="8 - Στρογγυλεμένο ορθογώνιο"/>
          <p:cNvSpPr/>
          <p:nvPr/>
        </p:nvSpPr>
        <p:spPr>
          <a:xfrm>
            <a:off x="395536" y="4869160"/>
            <a:ext cx="820891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anose="02020603050405020304" pitchFamily="18" charset="0"/>
                <a:cs typeface="Times New Roman" panose="02020603050405020304" pitchFamily="18" charset="0"/>
              </a:rPr>
              <a:t>ΠΡΟΪΟΝΤΑ ΣΥΜΦΩΝΑ ΜΕ ΚΥΑ 18982/2022 Β΄ 925 </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2088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ΦΥΣΙΚΑ ΚΑΙ ΝΟΜΙΚΑ ΠΡΟΣΩΠΑ </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Άδεια πωλητή </a:t>
            </a:r>
            <a:r>
              <a:rPr lang="en-US" sz="3200" dirty="0" smtClean="0">
                <a:latin typeface="Times New Roman" pitchFamily="18" charset="0"/>
                <a:cs typeface="Times New Roman" pitchFamily="18" charset="0"/>
              </a:rPr>
              <a:t>Street Food</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395536" y="3717032"/>
            <a:ext cx="828707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2400" dirty="0" smtClean="0">
                <a:latin typeface="Times New Roman" pitchFamily="18" charset="0"/>
                <a:cs typeface="Times New Roman" pitchFamily="18" charset="0"/>
              </a:rPr>
              <a:t>ΥΠΑΙΘΡΙΑ ΔΡΑΣΤΗΡΙΟΠΟΙΗΣΗ</a:t>
            </a:r>
            <a:endParaRPr lang="el-GR" sz="24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normAutofit/>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2088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Πιστοποιημένους Καλλιτέχνες / Χειροτέχνες  </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ΑΔΕΙΑ Καλλιτέχνες / Χειροτέχνες </a:t>
            </a:r>
            <a:endParaRPr lang="el-GR" sz="3200" dirty="0">
              <a:latin typeface="Times New Roman" pitchFamily="18" charset="0"/>
              <a:cs typeface="Times New Roman" pitchFamily="18" charset="0"/>
            </a:endParaRPr>
          </a:p>
        </p:txBody>
      </p:sp>
      <p:sp>
        <p:nvSpPr>
          <p:cNvPr id="14" name="13 - Θέση περιεχομένου"/>
          <p:cNvSpPr>
            <a:spLocks noGrp="1"/>
          </p:cNvSpPr>
          <p:nvPr>
            <p:ph sz="half" idx="2"/>
          </p:nvPr>
        </p:nvSpPr>
        <p:spPr>
          <a:xfrm>
            <a:off x="395536" y="3717032"/>
            <a:ext cx="8287072"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l-GR" sz="2400" dirty="0" smtClean="0">
                <a:latin typeface="Times New Roman" pitchFamily="18" charset="0"/>
                <a:cs typeface="Times New Roman" pitchFamily="18" charset="0"/>
              </a:rPr>
              <a:t>Προσωποπαγής</a:t>
            </a:r>
            <a:endParaRPr lang="el-GR" sz="24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467544" y="314096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 </a:t>
            </a:r>
            <a:r>
              <a:rPr lang="el-GR" sz="2800" dirty="0" smtClean="0">
                <a:latin typeface="Times New Roman" pitchFamily="18" charset="0"/>
                <a:cs typeface="Times New Roman" pitchFamily="18" charset="0"/>
              </a:rPr>
              <a:t>Σε αυτούς που δεν έχει χορηγηθεί άδεια πωλητή στο υπαίθριο εμπόριο.</a:t>
            </a:r>
            <a:r>
              <a:rPr lang="el-GR" sz="2400" dirty="0" smtClean="0">
                <a:latin typeface="Times New Roman" pitchFamily="18" charset="0"/>
                <a:cs typeface="Times New Roman" pitchFamily="18" charset="0"/>
              </a:rPr>
              <a:t> </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Βεβαίωση δραστηριοποίησης </a:t>
            </a:r>
            <a:endParaRPr lang="en-US" sz="3200" dirty="0" smtClean="0">
              <a:latin typeface="Times New Roman" pitchFamily="18" charset="0"/>
              <a:cs typeface="Times New Roman" pitchFamily="18" charset="0"/>
            </a:endParaRPr>
          </a:p>
          <a:p>
            <a:pPr algn="ctr"/>
            <a:r>
              <a:rPr lang="el-GR" sz="3200" dirty="0" smtClean="0">
                <a:latin typeface="Times New Roman" pitchFamily="18" charset="0"/>
                <a:cs typeface="Times New Roman" pitchFamily="18" charset="0"/>
              </a:rPr>
              <a:t>σε βραχυχρόνιες αγορές</a:t>
            </a:r>
            <a:endParaRPr lang="el-GR" sz="32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467544" y="3140968"/>
            <a:ext cx="82809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Times New Roman" pitchFamily="18" charset="0"/>
                <a:cs typeface="Times New Roman" pitchFamily="18" charset="0"/>
              </a:rPr>
              <a:t> Χορηγούνται μόνο σε πρόσωπα που κατέχουν την αντίστοιχη άδεια,</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Άδεια και θέση δραστηριοποίησης </a:t>
            </a:r>
          </a:p>
          <a:p>
            <a:pPr algn="ctr"/>
            <a:r>
              <a:rPr lang="el-GR" sz="3200" dirty="0" smtClean="0">
                <a:latin typeface="Times New Roman" pitchFamily="18" charset="0"/>
                <a:cs typeface="Times New Roman" pitchFamily="18" charset="0"/>
              </a:rPr>
              <a:t>Οργανωμένων Υπαιθρίων αγορών και Στάσιμου</a:t>
            </a:r>
            <a:endParaRPr lang="el-GR" sz="3200" dirty="0">
              <a:latin typeface="Times New Roman" pitchFamily="18" charset="0"/>
              <a:cs typeface="Times New Roman" pitchFamily="18" charset="0"/>
            </a:endParaRPr>
          </a:p>
        </p:txBody>
      </p:sp>
      <p:sp>
        <p:nvSpPr>
          <p:cNvPr id="5" name="4 - Στρογγυλεμένο ορθογώνιο"/>
          <p:cNvSpPr/>
          <p:nvPr/>
        </p:nvSpPr>
        <p:spPr>
          <a:xfrm>
            <a:off x="539552" y="4653136"/>
            <a:ext cx="820891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Times New Roman" pitchFamily="18" charset="0"/>
                <a:cs typeface="Times New Roman" pitchFamily="18" charset="0"/>
              </a:rPr>
              <a:t>Άδειες και θέσεις ταυτόχρονα μέσω συμμετοχής σε προκήρυξη διαγωνισμού της Αρμόδιας Αρχής</a:t>
            </a:r>
            <a:endParaRPr lang="el-GR" sz="28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3" name="12 - Στρογγυλεμένο ορθογώνιο"/>
          <p:cNvSpPr/>
          <p:nvPr/>
        </p:nvSpPr>
        <p:spPr>
          <a:xfrm>
            <a:off x="395536" y="1628800"/>
            <a:ext cx="259228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Χορήγηση νέων αδειών στο υπαίθριο εμπόριο</a:t>
            </a:r>
            <a:endParaRPr lang="el-GR" sz="3200" dirty="0">
              <a:latin typeface="Times New Roman" pitchFamily="18" charset="0"/>
              <a:cs typeface="Times New Roman" pitchFamily="18" charset="0"/>
            </a:endParaRPr>
          </a:p>
        </p:txBody>
      </p:sp>
      <p:sp>
        <p:nvSpPr>
          <p:cNvPr id="6" name="5 - Δεξιό βέλος"/>
          <p:cNvSpPr/>
          <p:nvPr/>
        </p:nvSpPr>
        <p:spPr>
          <a:xfrm>
            <a:off x="3131840" y="2060848"/>
            <a:ext cx="2664296" cy="3456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FF0000"/>
                </a:solidFill>
                <a:latin typeface="Times New Roman" pitchFamily="18" charset="0"/>
                <a:cs typeface="Times New Roman" pitchFamily="18" charset="0"/>
              </a:rPr>
              <a:t>ΟΡΓΑΝΩΜΕΝΕΣ</a:t>
            </a:r>
          </a:p>
          <a:p>
            <a:pPr algn="ctr"/>
            <a:r>
              <a:rPr lang="el-GR" b="1" dirty="0" smtClean="0">
                <a:solidFill>
                  <a:srgbClr val="FF0000"/>
                </a:solidFill>
                <a:latin typeface="Times New Roman" pitchFamily="18" charset="0"/>
                <a:cs typeface="Times New Roman" pitchFamily="18" charset="0"/>
              </a:rPr>
              <a:t>ΣΤΑΣΙΜΟ </a:t>
            </a:r>
          </a:p>
          <a:p>
            <a:pPr algn="ctr"/>
            <a:r>
              <a:rPr lang="el-GR" b="1" dirty="0" smtClean="0">
                <a:solidFill>
                  <a:srgbClr val="FF0000"/>
                </a:solidFill>
                <a:latin typeface="Times New Roman" pitchFamily="18" charset="0"/>
                <a:cs typeface="Times New Roman" pitchFamily="18" charset="0"/>
              </a:rPr>
              <a:t>ΠΛΑΝΟΔΙΟ </a:t>
            </a:r>
            <a:endParaRPr lang="el-GR" b="1" dirty="0">
              <a:solidFill>
                <a:srgbClr val="FF0000"/>
              </a:solidFill>
              <a:latin typeface="Times New Roman" pitchFamily="18" charset="0"/>
              <a:cs typeface="Times New Roman" pitchFamily="18" charset="0"/>
            </a:endParaRPr>
          </a:p>
        </p:txBody>
      </p:sp>
      <p:sp>
        <p:nvSpPr>
          <p:cNvPr id="7" name="6 - Στρογγυλεμένο ορθογώνιο"/>
          <p:cNvSpPr/>
          <p:nvPr/>
        </p:nvSpPr>
        <p:spPr>
          <a:xfrm>
            <a:off x="5868144" y="1772816"/>
            <a:ext cx="266429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Έκδοσης προκήρυξης από την Αρμόδια Αρχή</a:t>
            </a:r>
            <a:endParaRPr lang="el-GR" sz="3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792087"/>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n-US" sz="2200" dirty="0" smtClean="0">
                <a:solidFill>
                  <a:prstClr val="black"/>
                </a:solidFill>
                <a:latin typeface="Times New Roman" pitchFamily="18" charset="0"/>
                <a:ea typeface="Times New Roman"/>
                <a:cs typeface="Times New Roman" pitchFamily="18" charset="0"/>
              </a:rPr>
              <a:t/>
            </a:r>
            <a:br>
              <a:rPr lang="en-US"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normAutofit/>
          </a:bodyPr>
          <a:lstStyle/>
          <a:p>
            <a:pPr algn="ctr"/>
            <a:endParaRPr lang="el-GR" sz="2400" b="1"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ΥΠΟΥΡΓΕΙΟ ΑΝΑΠΤΥΞΗΣ ΚΑΙ ΕΠΕΝΔΥΣΕΩΝ</a:t>
            </a:r>
          </a:p>
          <a:p>
            <a:pPr algn="ctr"/>
            <a:endParaRPr lang="el-GR" sz="2400"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ΠΡΟΕΔΡΙΚΟ ΔΙΑΤΑΓΜΑ ΥΠ’ ΑΡΙΘΜ. 5 ΦΕΚ Α΄ 15/4.22.022</a:t>
            </a:r>
            <a:endParaRPr lang="en-US" sz="2400" b="1"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«Οργανισμός Υπουργείου Ανάπτυξης και Επενδύσεων»</a:t>
            </a:r>
            <a:endParaRPr lang="el-G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3" name="12 - Στρογγυλεμένο ορθογώνιο"/>
          <p:cNvSpPr/>
          <p:nvPr/>
        </p:nvSpPr>
        <p:spPr>
          <a:xfrm>
            <a:off x="395536" y="1628800"/>
            <a:ext cx="259228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Υφιστάμενες άδειες στο υπαίθριο εμπόριο</a:t>
            </a:r>
            <a:endParaRPr lang="el-GR" sz="3200" dirty="0">
              <a:latin typeface="Times New Roman" pitchFamily="18" charset="0"/>
              <a:cs typeface="Times New Roman" pitchFamily="18" charset="0"/>
            </a:endParaRPr>
          </a:p>
        </p:txBody>
      </p:sp>
      <p:sp>
        <p:nvSpPr>
          <p:cNvPr id="6" name="5 - Δεξιό βέλος"/>
          <p:cNvSpPr/>
          <p:nvPr/>
        </p:nvSpPr>
        <p:spPr>
          <a:xfrm>
            <a:off x="3131840" y="2060848"/>
            <a:ext cx="2664296" cy="3456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FF0000"/>
                </a:solidFill>
                <a:latin typeface="Times New Roman" pitchFamily="18" charset="0"/>
                <a:cs typeface="Times New Roman" pitchFamily="18" charset="0"/>
              </a:rPr>
              <a:t>ΟΡΓΑΝΩΜΕΝΕΣ</a:t>
            </a:r>
          </a:p>
          <a:p>
            <a:pPr algn="ctr"/>
            <a:r>
              <a:rPr lang="el-GR" b="1" dirty="0" smtClean="0">
                <a:solidFill>
                  <a:srgbClr val="FF0000"/>
                </a:solidFill>
                <a:latin typeface="Times New Roman" pitchFamily="18" charset="0"/>
                <a:cs typeface="Times New Roman" pitchFamily="18" charset="0"/>
              </a:rPr>
              <a:t>ΣΤΑΣΙΜΟ </a:t>
            </a:r>
          </a:p>
          <a:p>
            <a:pPr algn="ctr"/>
            <a:r>
              <a:rPr lang="el-GR" b="1" dirty="0" smtClean="0">
                <a:solidFill>
                  <a:srgbClr val="FF0000"/>
                </a:solidFill>
                <a:latin typeface="Times New Roman" pitchFamily="18" charset="0"/>
                <a:cs typeface="Times New Roman" pitchFamily="18" charset="0"/>
              </a:rPr>
              <a:t>ΠΛΑΝΟΔΙΟ </a:t>
            </a:r>
            <a:endParaRPr lang="el-GR" b="1" dirty="0">
              <a:solidFill>
                <a:srgbClr val="FF0000"/>
              </a:solidFill>
              <a:latin typeface="Times New Roman" pitchFamily="18" charset="0"/>
              <a:cs typeface="Times New Roman" pitchFamily="18" charset="0"/>
            </a:endParaRPr>
          </a:p>
        </p:txBody>
      </p:sp>
      <p:sp>
        <p:nvSpPr>
          <p:cNvPr id="7" name="6 - Στρογγυλεμένο ορθογώνιο"/>
          <p:cNvSpPr/>
          <p:nvPr/>
        </p:nvSpPr>
        <p:spPr>
          <a:xfrm>
            <a:off x="5868144" y="1772816"/>
            <a:ext cx="266429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Επιπλέον θέσεις – δικαιώματα</a:t>
            </a:r>
          </a:p>
          <a:p>
            <a:pPr algn="ctr"/>
            <a:r>
              <a:rPr lang="el-GR" sz="3200" dirty="0" smtClean="0">
                <a:latin typeface="Times New Roman" pitchFamily="18" charset="0"/>
                <a:cs typeface="Times New Roman" pitchFamily="18" charset="0"/>
              </a:rPr>
              <a:t>Με έκδοσης προκήρυξης από την Αρμόδια Αρχή</a:t>
            </a:r>
            <a:endParaRPr lang="el-GR" sz="32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563888" y="3284984"/>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644008" y="3501008"/>
            <a:ext cx="403244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Πλανόδιο εμπόριο</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4644008" y="1556792"/>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a:t>
            </a:r>
            <a:endParaRPr lang="el-GR" sz="3200" dirty="0">
              <a:latin typeface="Times New Roman" pitchFamily="18" charset="0"/>
              <a:cs typeface="Times New Roman" pitchFamily="18" charset="0"/>
            </a:endParaRPr>
          </a:p>
        </p:txBody>
      </p:sp>
      <p:sp>
        <p:nvSpPr>
          <p:cNvPr id="18" name="17 - Στρογγυλεμένο ορθογώνιο"/>
          <p:cNvSpPr/>
          <p:nvPr/>
        </p:nvSpPr>
        <p:spPr>
          <a:xfrm>
            <a:off x="4644008" y="2636912"/>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Στάσιμο εμπόριο</a:t>
            </a:r>
            <a:endParaRPr lang="el-GR" sz="3200" dirty="0">
              <a:latin typeface="Times New Roman" pitchFamily="18" charset="0"/>
              <a:cs typeface="Times New Roman" pitchFamily="18" charset="0"/>
            </a:endParaRPr>
          </a:p>
        </p:txBody>
      </p:sp>
      <p:sp>
        <p:nvSpPr>
          <p:cNvPr id="19" name="18 - Έλλειψη"/>
          <p:cNvSpPr/>
          <p:nvPr/>
        </p:nvSpPr>
        <p:spPr>
          <a:xfrm>
            <a:off x="0" y="206084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49289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ΠΡΟΚΗΡΥΞΗ ΣΥΜΦΩΝΑ ΜΕ ΑΡΘΡΟ 13</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644008" y="4221088"/>
            <a:ext cx="403244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Street food</a:t>
            </a:r>
            <a:endParaRPr lang="el-GR" sz="3200" dirty="0" smtClean="0">
              <a:latin typeface="Times New Roman" pitchFamily="18" charset="0"/>
              <a:cs typeface="Times New Roman" pitchFamily="18" charset="0"/>
            </a:endParaRPr>
          </a:p>
        </p:txBody>
      </p:sp>
      <p:sp>
        <p:nvSpPr>
          <p:cNvPr id="13" name="12 - Στρογγυλεμένο ορθογώνιο"/>
          <p:cNvSpPr/>
          <p:nvPr/>
        </p:nvSpPr>
        <p:spPr>
          <a:xfrm>
            <a:off x="4716016" y="4941168"/>
            <a:ext cx="3888432" cy="7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Χειροτέχνες </a:t>
            </a:r>
          </a:p>
        </p:txBody>
      </p:sp>
      <p:sp>
        <p:nvSpPr>
          <p:cNvPr id="14" name="13 - Στρογγυλεμένο ορθογώνιο"/>
          <p:cNvSpPr/>
          <p:nvPr/>
        </p:nvSpPr>
        <p:spPr>
          <a:xfrm>
            <a:off x="4716016" y="5805264"/>
            <a:ext cx="38884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Βραχυχρόνιες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563888" y="3284984"/>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4005064"/>
            <a:ext cx="39604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ΠΡΟΗΓΕΙΤΑΙ </a:t>
            </a:r>
            <a:r>
              <a:rPr lang="el-GR" sz="2000" dirty="0" smtClean="0">
                <a:latin typeface="Times New Roman" pitchFamily="18" charset="0"/>
                <a:cs typeface="Times New Roman" pitchFamily="18" charset="0"/>
              </a:rPr>
              <a:t>ΠΡΟΚΗΡΥΞΗ ΓΙΑ 6ΗΜΕΡΟ</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4788024" y="1556792"/>
            <a:ext cx="3888432"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ΜΙΑ Η΄ ΠΕΡΙΣΣΟΤΕΡΕΣ ΠΕ</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4788024" y="2924944"/>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ΜΕΡΙΜΝΑ ΓΙΑ 6ΗΜΕΡΗ ΕΠΑΓΓΕΛΜΑΤΙΩΝ </a:t>
            </a:r>
            <a:endParaRPr lang="el-GR" sz="2400" dirty="0">
              <a:latin typeface="Times New Roman" pitchFamily="18" charset="0"/>
              <a:cs typeface="Times New Roman" pitchFamily="18" charset="0"/>
            </a:endParaRPr>
          </a:p>
        </p:txBody>
      </p:sp>
      <p:sp>
        <p:nvSpPr>
          <p:cNvPr id="19" name="18 - Έλλειψη"/>
          <p:cNvSpPr/>
          <p:nvPr/>
        </p:nvSpPr>
        <p:spPr>
          <a:xfrm>
            <a:off x="0" y="206084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49289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ΠΡΟΚΗΡΥΞΗ ΛΑΪΚΩΝ ΑΓΟΡΩΝ</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5157192"/>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ΓΝΩΣΤΟΠΟΙΗΣΗ 2 ΦΟΡΕΣ/ΕΤΟΣ ΚΕΝΩΝ</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395536" y="2492896"/>
            <a:ext cx="828092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Times New Roman" pitchFamily="18" charset="0"/>
                <a:cs typeface="Times New Roman" pitchFamily="18" charset="0"/>
              </a:rPr>
              <a:t> Κάθε νέος υποψήφιος έ</a:t>
            </a:r>
            <a:r>
              <a:rPr lang="el-GR" sz="2400" dirty="0" smtClean="0">
                <a:latin typeface="Times New Roman" pitchFamily="18" charset="0"/>
                <a:cs typeface="Times New Roman" pitchFamily="18" charset="0"/>
              </a:rPr>
              <a:t>ναν μόνο τομέα υπαίθριου εμπορίου</a:t>
            </a:r>
            <a:endParaRPr lang="el-GR" sz="2400" dirty="0">
              <a:latin typeface="Times New Roman" pitchFamily="18" charset="0"/>
              <a:cs typeface="Times New Roman" pitchFamily="18" charset="0"/>
            </a:endParaRPr>
          </a:p>
        </p:txBody>
      </p:sp>
      <p:sp>
        <p:nvSpPr>
          <p:cNvPr id="13" name="12 - Στρογγυλεμένο ορθογώνιο"/>
          <p:cNvSpPr/>
          <p:nvPr/>
        </p:nvSpPr>
        <p:spPr>
          <a:xfrm>
            <a:off x="395536" y="1628800"/>
            <a:ext cx="82809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ΣΥΜΜΕΤΟΧΗ ΣΕ ΠΡΟΚΗΡΥΞΗ</a:t>
            </a:r>
            <a:endParaRPr lang="el-GR" sz="3200" dirty="0">
              <a:latin typeface="Times New Roman" pitchFamily="18" charset="0"/>
              <a:cs typeface="Times New Roman" pitchFamily="18" charset="0"/>
            </a:endParaRPr>
          </a:p>
        </p:txBody>
      </p:sp>
      <p:sp>
        <p:nvSpPr>
          <p:cNvPr id="5" name="4 - Στρογγυλεμένο ορθογώνιο"/>
          <p:cNvSpPr/>
          <p:nvPr/>
        </p:nvSpPr>
        <p:spPr>
          <a:xfrm>
            <a:off x="323528" y="3645024"/>
            <a:ext cx="849694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latin typeface="Times New Roman" pitchFamily="18" charset="0"/>
                <a:cs typeface="Times New Roman" pitchFamily="18" charset="0"/>
              </a:rPr>
              <a:t>Υφιστάμενοι  με Άδειες μόνο σε έναν τομέα υπαιθρίου </a:t>
            </a:r>
            <a:endParaRPr lang="el-GR" sz="2800" dirty="0">
              <a:latin typeface="Times New Roman" pitchFamily="18" charset="0"/>
              <a:cs typeface="Times New Roman" pitchFamily="18" charset="0"/>
            </a:endParaRPr>
          </a:p>
        </p:txBody>
      </p:sp>
      <p:sp>
        <p:nvSpPr>
          <p:cNvPr id="6" name="5 - Στρογγυλεμένο ορθογώνιο"/>
          <p:cNvSpPr/>
          <p:nvPr/>
        </p:nvSpPr>
        <p:spPr>
          <a:xfrm>
            <a:off x="395536" y="4509120"/>
            <a:ext cx="8424936" cy="23488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b="1" dirty="0" smtClean="0">
                <a:latin typeface="Times New Roman" pitchFamily="18" charset="0"/>
                <a:cs typeface="Times New Roman" pitchFamily="18" charset="0"/>
              </a:rPr>
              <a:t>Απαγορεύεται </a:t>
            </a:r>
          </a:p>
          <a:p>
            <a:pPr algn="just"/>
            <a:r>
              <a:rPr lang="el-GR" sz="2400" b="1" dirty="0" smtClean="0">
                <a:latin typeface="Times New Roman" pitchFamily="18" charset="0"/>
                <a:cs typeface="Times New Roman" pitchFamily="18" charset="0"/>
              </a:rPr>
              <a:t>Για ημέρα, κατά την οποία ο υποψήφιος ήδη δραστηριοποιείται Σε άλλη θέση, εξαιρουμένων των βραχυχρόνιων </a:t>
            </a:r>
          </a:p>
          <a:p>
            <a:pPr algn="just"/>
            <a:r>
              <a:rPr lang="el-GR" sz="2400" b="1" dirty="0" smtClean="0">
                <a:latin typeface="Times New Roman" pitchFamily="18" charset="0"/>
                <a:cs typeface="Times New Roman" pitchFamily="18" charset="0"/>
              </a:rPr>
              <a:t>Σε υποψήφιο που δεν έχει εξοφλήσει κάθε οφειλή</a:t>
            </a:r>
          </a:p>
          <a:p>
            <a:pPr algn="just"/>
            <a:endParaRPr lang="el-GR"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3" name="12 - Στρογγυλεμένο ορθογώνιο"/>
          <p:cNvSpPr/>
          <p:nvPr/>
        </p:nvSpPr>
        <p:spPr>
          <a:xfrm>
            <a:off x="395536" y="1628800"/>
            <a:ext cx="2592288"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Κριτήρια </a:t>
            </a:r>
          </a:p>
          <a:p>
            <a:pPr algn="ctr"/>
            <a:r>
              <a:rPr lang="el-GR" sz="3200" dirty="0" smtClean="0">
                <a:latin typeface="Times New Roman" pitchFamily="18" charset="0"/>
                <a:cs typeface="Times New Roman" pitchFamily="18" charset="0"/>
              </a:rPr>
              <a:t>Χορήγησης </a:t>
            </a:r>
            <a:endParaRPr lang="el-GR" sz="3200" dirty="0">
              <a:latin typeface="Times New Roman" pitchFamily="18" charset="0"/>
              <a:cs typeface="Times New Roman" pitchFamily="18" charset="0"/>
            </a:endParaRPr>
          </a:p>
        </p:txBody>
      </p:sp>
      <p:sp>
        <p:nvSpPr>
          <p:cNvPr id="6" name="5 - Δεξιό βέλος"/>
          <p:cNvSpPr/>
          <p:nvPr/>
        </p:nvSpPr>
        <p:spPr>
          <a:xfrm>
            <a:off x="3131840" y="2060848"/>
            <a:ext cx="2664296" cy="3456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rgbClr val="FF0000"/>
                </a:solidFill>
                <a:latin typeface="Times New Roman" pitchFamily="18" charset="0"/>
                <a:cs typeface="Times New Roman" pitchFamily="18" charset="0"/>
              </a:rPr>
              <a:t>ΟΡΓΑΝΩΜΕΝΕΣ</a:t>
            </a:r>
          </a:p>
          <a:p>
            <a:pPr algn="ctr"/>
            <a:r>
              <a:rPr lang="el-GR" b="1" dirty="0" smtClean="0">
                <a:solidFill>
                  <a:srgbClr val="FF0000"/>
                </a:solidFill>
                <a:latin typeface="Times New Roman" pitchFamily="18" charset="0"/>
                <a:cs typeface="Times New Roman" pitchFamily="18" charset="0"/>
              </a:rPr>
              <a:t>ΣΤΑΣΙΜΟ </a:t>
            </a:r>
          </a:p>
          <a:p>
            <a:pPr algn="ctr"/>
            <a:r>
              <a:rPr lang="el-GR" b="1" dirty="0" smtClean="0">
                <a:solidFill>
                  <a:srgbClr val="FF0000"/>
                </a:solidFill>
                <a:latin typeface="Times New Roman" pitchFamily="18" charset="0"/>
                <a:cs typeface="Times New Roman" pitchFamily="18" charset="0"/>
              </a:rPr>
              <a:t>ΠΛΑΝΟΔΙΟ </a:t>
            </a:r>
            <a:endParaRPr lang="el-GR" b="1" dirty="0">
              <a:solidFill>
                <a:srgbClr val="FF0000"/>
              </a:solidFill>
              <a:latin typeface="Times New Roman" pitchFamily="18" charset="0"/>
              <a:cs typeface="Times New Roman" pitchFamily="18" charset="0"/>
            </a:endParaRPr>
          </a:p>
        </p:txBody>
      </p:sp>
      <p:sp>
        <p:nvSpPr>
          <p:cNvPr id="7" name="6 - Στρογγυλεμένο ορθογώνιο"/>
          <p:cNvSpPr/>
          <p:nvPr/>
        </p:nvSpPr>
        <p:spPr>
          <a:xfrm>
            <a:off x="5868144" y="1772816"/>
            <a:ext cx="266429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ΑΡΘΡΟ 16</a:t>
            </a:r>
            <a:endParaRPr lang="el-GR" sz="32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6" name="15 - Στρογγυλεμένο ορθογώνιο"/>
          <p:cNvSpPr/>
          <p:nvPr/>
        </p:nvSpPr>
        <p:spPr>
          <a:xfrm>
            <a:off x="4644008" y="2132856"/>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Πλανόδιο εμπόριο</a:t>
            </a:r>
            <a:endParaRPr lang="el-GR" sz="3200" dirty="0">
              <a:latin typeface="Times New Roman" pitchFamily="18" charset="0"/>
              <a:cs typeface="Times New Roman" pitchFamily="18" charset="0"/>
            </a:endParaRPr>
          </a:p>
        </p:txBody>
      </p:sp>
      <p:sp>
        <p:nvSpPr>
          <p:cNvPr id="17" name="16 - Στρογγυλεμένο ορθογώνιο"/>
          <p:cNvSpPr/>
          <p:nvPr/>
        </p:nvSpPr>
        <p:spPr>
          <a:xfrm>
            <a:off x="251520" y="2132856"/>
            <a:ext cx="4032448"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Οργανωμένες υπαίθριες αγορές</a:t>
            </a:r>
            <a:endParaRPr lang="el-GR" sz="3200" dirty="0">
              <a:latin typeface="Times New Roman" pitchFamily="18" charset="0"/>
              <a:cs typeface="Times New Roman" pitchFamily="18" charset="0"/>
            </a:endParaRPr>
          </a:p>
        </p:txBody>
      </p:sp>
      <p:sp>
        <p:nvSpPr>
          <p:cNvPr id="18" name="17 - Στρογγυλεμένο ορθογώνιο"/>
          <p:cNvSpPr/>
          <p:nvPr/>
        </p:nvSpPr>
        <p:spPr>
          <a:xfrm>
            <a:off x="323528" y="3789040"/>
            <a:ext cx="403244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Στάσιμο εμπόριο</a:t>
            </a:r>
            <a:endParaRPr lang="el-GR" sz="3200" dirty="0">
              <a:latin typeface="Times New Roman" pitchFamily="18" charset="0"/>
              <a:cs typeface="Times New Roman" pitchFamily="18" charset="0"/>
            </a:endParaRPr>
          </a:p>
        </p:txBody>
      </p:sp>
      <p:sp>
        <p:nvSpPr>
          <p:cNvPr id="12" name="11 - Ορθογώνιο"/>
          <p:cNvSpPr/>
          <p:nvPr/>
        </p:nvSpPr>
        <p:spPr>
          <a:xfrm>
            <a:off x="251520" y="1484784"/>
            <a:ext cx="835292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rgbClr val="FF0000"/>
                </a:solidFill>
                <a:latin typeface="Times New Roman" pitchFamily="18" charset="0"/>
                <a:cs typeface="Times New Roman" pitchFamily="18" charset="0"/>
              </a:rPr>
              <a:t>ΤΟΠΟΓΡΑΦΙΚΗ ΙΣΧΥΣ ΑΔΕΙΩΝ - ΒΕΒΑΙΩΣΕΩΝ</a:t>
            </a:r>
            <a:endParaRPr lang="el-GR" sz="2000" b="1" dirty="0">
              <a:solidFill>
                <a:srgbClr val="FF0000"/>
              </a:solidFill>
              <a:latin typeface="Times New Roman" pitchFamily="18" charset="0"/>
              <a:cs typeface="Times New Roman" pitchFamily="18" charset="0"/>
            </a:endParaRPr>
          </a:p>
        </p:txBody>
      </p:sp>
      <p:sp>
        <p:nvSpPr>
          <p:cNvPr id="14" name="13 - Σταυρός"/>
          <p:cNvSpPr/>
          <p:nvPr/>
        </p:nvSpPr>
        <p:spPr>
          <a:xfrm>
            <a:off x="2123728" y="3212976"/>
            <a:ext cx="504056" cy="504056"/>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Βέλος προς τα κάτω"/>
          <p:cNvSpPr/>
          <p:nvPr/>
        </p:nvSpPr>
        <p:spPr>
          <a:xfrm>
            <a:off x="2195736" y="4941168"/>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Στρογγυλεμένο ορθογώνιο"/>
          <p:cNvSpPr/>
          <p:nvPr/>
        </p:nvSpPr>
        <p:spPr>
          <a:xfrm>
            <a:off x="395536" y="5661248"/>
            <a:ext cx="4032448"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ΕΠΙΚΡΑΤΕΙΑ</a:t>
            </a:r>
            <a:endParaRPr lang="el-GR" sz="3200" dirty="0">
              <a:latin typeface="Times New Roman" pitchFamily="18" charset="0"/>
              <a:cs typeface="Times New Roman" pitchFamily="18" charset="0"/>
            </a:endParaRPr>
          </a:p>
        </p:txBody>
      </p:sp>
      <p:sp>
        <p:nvSpPr>
          <p:cNvPr id="21" name="20 - Βέλος προς τα κάτω"/>
          <p:cNvSpPr/>
          <p:nvPr/>
        </p:nvSpPr>
        <p:spPr>
          <a:xfrm>
            <a:off x="6444208" y="3212976"/>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Στρογγυλεμένο ορθογώνιο"/>
          <p:cNvSpPr/>
          <p:nvPr/>
        </p:nvSpPr>
        <p:spPr>
          <a:xfrm>
            <a:off x="4716016" y="3789040"/>
            <a:ext cx="4032448" cy="2880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smtClean="0">
                <a:latin typeface="Times New Roman" pitchFamily="18" charset="0"/>
                <a:cs typeface="Times New Roman" pitchFamily="18" charset="0"/>
              </a:rPr>
              <a:t>Εντός των ορίων μέχρι και τριών (3) Περιφερειών</a:t>
            </a:r>
            <a:endParaRPr lang="el-GR" sz="3200"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229600" cy="850106"/>
          </a:xfrm>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endParaRPr lang="el-GR" dirty="0">
              <a:solidFill>
                <a:schemeClr val="tx1"/>
              </a:solidFill>
            </a:endParaRPr>
          </a:p>
        </p:txBody>
      </p:sp>
      <p:sp>
        <p:nvSpPr>
          <p:cNvPr id="12" name="11 - Ορθογώνιο"/>
          <p:cNvSpPr/>
          <p:nvPr/>
        </p:nvSpPr>
        <p:spPr>
          <a:xfrm>
            <a:off x="251520" y="1196752"/>
            <a:ext cx="835292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latin typeface="Times New Roman" pitchFamily="18" charset="0"/>
                <a:cs typeface="Times New Roman" pitchFamily="18" charset="0"/>
              </a:rPr>
              <a:t>ΧΡΟΝΙΚΗ ΙΣΧΥΣ ΑΔΕΙΩΝ - ΒΕΒΑΙΩΣΕΩΝ</a:t>
            </a:r>
            <a:endParaRPr lang="el-GR" sz="2000" b="1" dirty="0">
              <a:latin typeface="Times New Roman" pitchFamily="18" charset="0"/>
              <a:cs typeface="Times New Roman" pitchFamily="18" charset="0"/>
            </a:endParaRPr>
          </a:p>
        </p:txBody>
      </p:sp>
      <p:sp>
        <p:nvSpPr>
          <p:cNvPr id="22" name="21 - Στρογγυλεμένο ορθογώνιο"/>
          <p:cNvSpPr/>
          <p:nvPr/>
        </p:nvSpPr>
        <p:spPr>
          <a:xfrm>
            <a:off x="179512" y="1844824"/>
            <a:ext cx="8712968" cy="5013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dirty="0">
              <a:latin typeface="Times New Roman" pitchFamily="18" charset="0"/>
              <a:cs typeface="Times New Roman" pitchFamily="18" charset="0"/>
            </a:endParaRPr>
          </a:p>
        </p:txBody>
      </p:sp>
      <p:graphicFrame>
        <p:nvGraphicFramePr>
          <p:cNvPr id="19" name="18 - Πίνακας"/>
          <p:cNvGraphicFramePr>
            <a:graphicFrameLocks noGrp="1"/>
          </p:cNvGraphicFramePr>
          <p:nvPr/>
        </p:nvGraphicFramePr>
        <p:xfrm>
          <a:off x="539549" y="1988839"/>
          <a:ext cx="7992891" cy="4691439"/>
        </p:xfrm>
        <a:graphic>
          <a:graphicData uri="http://schemas.openxmlformats.org/drawingml/2006/table">
            <a:tbl>
              <a:tblPr/>
              <a:tblGrid>
                <a:gridCol w="3996446"/>
                <a:gridCol w="3996445"/>
              </a:tblGrid>
              <a:tr h="436533">
                <a:tc>
                  <a:txBody>
                    <a:bodyPr/>
                    <a:lstStyle/>
                    <a:p>
                      <a:r>
                        <a:rPr lang="el-GR" sz="1200" b="1" dirty="0"/>
                        <a:t>1. Άδεια παραγωγού πωλητή σε λαϊκές αγορές</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Ανάλογα με τα προβλεπόμενα στην οικεία προκήρυξη: • πέντε (5) έτη</a:t>
                      </a:r>
                    </a:p>
                  </a:txBody>
                  <a:tcPr marL="28028" marR="28028" marT="14014" marB="14014" anchor="ctr">
                    <a:lnL>
                      <a:noFill/>
                    </a:lnL>
                    <a:lnR>
                      <a:noFill/>
                    </a:lnR>
                    <a:lnT>
                      <a:noFill/>
                    </a:lnT>
                    <a:lnB>
                      <a:noFill/>
                    </a:lnB>
                    <a:solidFill>
                      <a:schemeClr val="accent2"/>
                    </a:solidFill>
                  </a:tcPr>
                </a:tc>
              </a:tr>
              <a:tr h="639263">
                <a:tc>
                  <a:txBody>
                    <a:bodyPr/>
                    <a:lstStyle/>
                    <a:p>
                      <a:r>
                        <a:rPr lang="el-GR" sz="1200" b="1" dirty="0"/>
                        <a:t>2. Άδεια παραγωγού πωλητή στο στάσιμο εμπόριο</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 κάθε ημερολογιακό εξάμηνο, κάθε έτους της πενταετίας, ανάλογα με την εποχικότητα του εκάστοτε παραγόμενου προϊόντος</a:t>
                      </a:r>
                    </a:p>
                  </a:txBody>
                  <a:tcPr marL="28028" marR="28028" marT="14014" marB="14014" anchor="ctr">
                    <a:lnL>
                      <a:noFill/>
                    </a:lnL>
                    <a:lnR>
                      <a:noFill/>
                    </a:lnR>
                    <a:lnT>
                      <a:noFill/>
                    </a:lnT>
                    <a:lnB>
                      <a:noFill/>
                    </a:lnB>
                    <a:solidFill>
                      <a:schemeClr val="accent2"/>
                    </a:solidFill>
                  </a:tcPr>
                </a:tc>
              </a:tr>
              <a:tr h="436533">
                <a:tc>
                  <a:txBody>
                    <a:bodyPr/>
                    <a:lstStyle/>
                    <a:p>
                      <a:r>
                        <a:rPr lang="el-GR" sz="1200" b="1" dirty="0"/>
                        <a:t>3. Άδεια παραγωγού πωλητή στο πλανόδιο εμπόριο</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 δεκαπέντε (15) ημερολογιακές ημέρες (μόνο για λαϊκές αγορές)</a:t>
                      </a:r>
                    </a:p>
                  </a:txBody>
                  <a:tcPr marL="28028" marR="28028" marT="14014" marB="14014" anchor="ctr">
                    <a:lnL>
                      <a:noFill/>
                    </a:lnL>
                    <a:lnR>
                      <a:noFill/>
                    </a:lnR>
                    <a:lnT>
                      <a:noFill/>
                    </a:lnT>
                    <a:lnB>
                      <a:noFill/>
                    </a:lnB>
                    <a:solidFill>
                      <a:schemeClr val="accent2"/>
                    </a:solidFill>
                  </a:tcPr>
                </a:tc>
              </a:tr>
              <a:tr h="1044724">
                <a:tc>
                  <a:txBody>
                    <a:bodyPr/>
                    <a:lstStyle/>
                    <a:p>
                      <a:r>
                        <a:rPr lang="el-GR" sz="1200" b="1" dirty="0"/>
                        <a:t>1. Άδεια επαγγελματία πωλητή σε λαϊκές </a:t>
                      </a:r>
                      <a:r>
                        <a:rPr lang="el-GR" sz="1200" b="1" dirty="0" smtClean="0"/>
                        <a:t>αγορές</a:t>
                      </a:r>
                    </a:p>
                    <a:p>
                      <a:r>
                        <a:rPr lang="el-GR" sz="1200" b="1" dirty="0" smtClean="0"/>
                        <a:t>2</a:t>
                      </a:r>
                      <a:r>
                        <a:rPr lang="el-GR" sz="1200" b="1" dirty="0"/>
                        <a:t>. Άδεια επαγγελματία πωλητή στο στάσιμο </a:t>
                      </a:r>
                      <a:r>
                        <a:rPr lang="el-GR" sz="1200" b="1" dirty="0" smtClean="0"/>
                        <a:t>εμπόριο</a:t>
                      </a:r>
                    </a:p>
                    <a:p>
                      <a:r>
                        <a:rPr lang="el-GR" sz="1200" b="1" dirty="0" smtClean="0"/>
                        <a:t>3</a:t>
                      </a:r>
                      <a:r>
                        <a:rPr lang="el-GR" sz="1200" b="1" dirty="0"/>
                        <a:t>. Άδεια επαγγελματία πωλητή στο πλανόδιο εμπόριο</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   πέντε (5) έτη</a:t>
                      </a:r>
                    </a:p>
                  </a:txBody>
                  <a:tcPr marL="28028" marR="28028" marT="14014" marB="14014" anchor="ctr">
                    <a:lnL>
                      <a:noFill/>
                    </a:lnL>
                    <a:lnR>
                      <a:noFill/>
                    </a:lnR>
                    <a:lnT>
                      <a:noFill/>
                    </a:lnT>
                    <a:lnB>
                      <a:noFill/>
                    </a:lnB>
                    <a:solidFill>
                      <a:schemeClr val="accent2"/>
                    </a:solidFill>
                  </a:tcPr>
                </a:tc>
              </a:tr>
              <a:tr h="639263">
                <a:tc>
                  <a:txBody>
                    <a:bodyPr/>
                    <a:lstStyle/>
                    <a:p>
                      <a:r>
                        <a:rPr lang="el-GR" sz="1200" b="1" dirty="0"/>
                        <a:t>Άδεια πωλητή χειροτέχνη καλλιτέχνη</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Ανάλογα με τα προβλεπόμενα στην οικεία προκήρυξη: • δύο (2) έτη • τρεις (3) μήνες ενός έτους</a:t>
                      </a:r>
                    </a:p>
                  </a:txBody>
                  <a:tcPr marL="28028" marR="28028" marT="14014" marB="14014" anchor="ctr">
                    <a:lnL>
                      <a:noFill/>
                    </a:lnL>
                    <a:lnR>
                      <a:noFill/>
                    </a:lnR>
                    <a:lnT>
                      <a:noFill/>
                    </a:lnT>
                    <a:lnB>
                      <a:noFill/>
                    </a:lnB>
                    <a:solidFill>
                      <a:schemeClr val="accent2"/>
                    </a:solidFill>
                  </a:tcPr>
                </a:tc>
              </a:tr>
              <a:tr h="639263">
                <a:tc>
                  <a:txBody>
                    <a:bodyPr/>
                    <a:lstStyle/>
                    <a:p>
                      <a:r>
                        <a:rPr lang="el-GR" sz="1200" b="1"/>
                        <a:t>Άδεια πωλητή σε υπαίθρια αγορά παρασκευής και πώλησης έτοιμου φαγητού και ποτών επί του δρόμου</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a:t>ένας (1) μήνας έως τρία (3) έτη  </a:t>
                      </a:r>
                    </a:p>
                  </a:txBody>
                  <a:tcPr marL="28028" marR="28028" marT="14014" marB="14014" anchor="ctr">
                    <a:lnL>
                      <a:noFill/>
                    </a:lnL>
                    <a:lnR>
                      <a:noFill/>
                    </a:lnR>
                    <a:lnT>
                      <a:noFill/>
                    </a:lnT>
                    <a:lnB>
                      <a:noFill/>
                    </a:lnB>
                    <a:solidFill>
                      <a:schemeClr val="accent2"/>
                    </a:solidFill>
                  </a:tcPr>
                </a:tc>
              </a:tr>
              <a:tr h="462072">
                <a:tc>
                  <a:txBody>
                    <a:bodyPr/>
                    <a:lstStyle/>
                    <a:p>
                      <a:r>
                        <a:rPr lang="el-GR" sz="1200" b="1" dirty="0"/>
                        <a:t>Βεβαίωση δραστηριοποίησης σε βραχυχρόνιες αγορές και ειδικές θεματικές αγορές</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ένα (1) έτος  </a:t>
                      </a:r>
                    </a:p>
                  </a:txBody>
                  <a:tcPr marL="28028" marR="28028" marT="14014" marB="14014" anchor="ctr">
                    <a:lnL>
                      <a:noFill/>
                    </a:lnL>
                    <a:lnR>
                      <a:noFill/>
                    </a:lnR>
                    <a:lnT>
                      <a:noFill/>
                    </a:lnT>
                    <a:lnB>
                      <a:noFill/>
                    </a:lnB>
                    <a:solidFill>
                      <a:schemeClr val="accent2"/>
                    </a:solidFill>
                  </a:tcPr>
                </a:tc>
              </a:tr>
              <a:tr h="382872">
                <a:tc>
                  <a:txBody>
                    <a:bodyPr/>
                    <a:lstStyle/>
                    <a:p>
                      <a:r>
                        <a:rPr lang="el-GR" sz="1200" b="1" dirty="0"/>
                        <a:t>Υφιστάμενη άδεια πωλητή σε αγορά ρακοσυλλεκτών και σε κυριακάτικες αγορές</a:t>
                      </a:r>
                    </a:p>
                  </a:txBody>
                  <a:tcPr marL="28028" marR="28028" marT="14014" marB="14014" anchor="ctr">
                    <a:lnL>
                      <a:noFill/>
                    </a:lnL>
                    <a:lnR>
                      <a:noFill/>
                    </a:lnR>
                    <a:lnT>
                      <a:noFill/>
                    </a:lnT>
                    <a:lnB>
                      <a:noFill/>
                    </a:lnB>
                    <a:solidFill>
                      <a:schemeClr val="bg1">
                        <a:lumMod val="65000"/>
                        <a:lumOff val="35000"/>
                      </a:schemeClr>
                    </a:solidFill>
                  </a:tcPr>
                </a:tc>
                <a:tc>
                  <a:txBody>
                    <a:bodyPr/>
                    <a:lstStyle/>
                    <a:p>
                      <a:r>
                        <a:rPr lang="el-GR" sz="1200" b="1" dirty="0"/>
                        <a:t>Αόριστη διάρκεια (</a:t>
                      </a:r>
                      <a:r>
                        <a:rPr lang="el-GR" sz="1200" b="1" dirty="0">
                          <a:latin typeface="Times New Roman" pitchFamily="18" charset="0"/>
                          <a:cs typeface="Times New Roman" pitchFamily="18" charset="0"/>
                        </a:rPr>
                        <a:t>αμεταβίβαστη</a:t>
                      </a:r>
                      <a:r>
                        <a:rPr lang="el-GR" sz="1200" b="1" dirty="0"/>
                        <a:t>)</a:t>
                      </a:r>
                    </a:p>
                  </a:txBody>
                  <a:tcPr marL="28028" marR="28028" marT="14014" marB="14014" anchor="ctr">
                    <a:lnL>
                      <a:noFill/>
                    </a:lnL>
                    <a:lnR>
                      <a:noFill/>
                    </a:lnR>
                    <a:lnT>
                      <a:noFill/>
                    </a:lnT>
                    <a:lnB>
                      <a:noFill/>
                    </a:lnB>
                    <a:solidFill>
                      <a:schemeClr val="accent2"/>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563888" y="3284984"/>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Στρογγυλεμένο ορθογώνιο"/>
          <p:cNvSpPr/>
          <p:nvPr/>
        </p:nvSpPr>
        <p:spPr>
          <a:xfrm>
            <a:off x="4788024" y="1556792"/>
            <a:ext cx="3888432"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ΛΑΊΚΕΣ ΑΓΟΡΕΣ</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4788024" y="3933056"/>
            <a:ext cx="4032448"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ΠΛΑΝΟΔΙΟ</a:t>
            </a:r>
            <a:endParaRPr lang="el-GR" sz="2400" dirty="0">
              <a:latin typeface="Times New Roman" pitchFamily="18" charset="0"/>
              <a:cs typeface="Times New Roman" pitchFamily="18" charset="0"/>
            </a:endParaRPr>
          </a:p>
        </p:txBody>
      </p:sp>
      <p:sp>
        <p:nvSpPr>
          <p:cNvPr id="19" name="18 - Έλλειψη"/>
          <p:cNvSpPr/>
          <p:nvPr/>
        </p:nvSpPr>
        <p:spPr>
          <a:xfrm>
            <a:off x="0" y="206084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49289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ΠΡΟΚΗΡΥΞΗ ΑΡΜΟΔΙΑ ΑΡΧΗ </a:t>
            </a:r>
          </a:p>
          <a:p>
            <a:pPr algn="ctr"/>
            <a:r>
              <a:rPr lang="el-GR" sz="2400" b="1" dirty="0" smtClean="0">
                <a:solidFill>
                  <a:srgbClr val="FF0000"/>
                </a:solidFill>
                <a:latin typeface="Times New Roman" pitchFamily="18" charset="0"/>
                <a:cs typeface="Times New Roman" pitchFamily="18" charset="0"/>
              </a:rPr>
              <a:t>ΠΕΡΙΦΕΡΕΙΑ</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563888" y="3284984"/>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4005064"/>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STREET FOOD</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4788024" y="1772816"/>
            <a:ext cx="3960440"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ΣΤΑΣΙΜΟ</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4788024" y="2924944"/>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ΒΡΑΧΥΧΡΟΝΙΕΣ</a:t>
            </a:r>
            <a:endParaRPr lang="el-GR" sz="2400" dirty="0">
              <a:latin typeface="Times New Roman" pitchFamily="18" charset="0"/>
              <a:cs typeface="Times New Roman" pitchFamily="18" charset="0"/>
            </a:endParaRPr>
          </a:p>
        </p:txBody>
      </p:sp>
      <p:sp>
        <p:nvSpPr>
          <p:cNvPr id="19" name="18 - Έλλειψη"/>
          <p:cNvSpPr/>
          <p:nvPr/>
        </p:nvSpPr>
        <p:spPr>
          <a:xfrm>
            <a:off x="0" y="206084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49289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ΠΡΟΚΗΡΥΞΗ ΑΡΜΟΔΙΑ ΑΡΧΗ </a:t>
            </a:r>
          </a:p>
          <a:p>
            <a:pPr algn="ctr"/>
            <a:r>
              <a:rPr lang="el-GR" sz="2400" b="1" dirty="0" smtClean="0">
                <a:solidFill>
                  <a:srgbClr val="FF0000"/>
                </a:solidFill>
                <a:latin typeface="Times New Roman" pitchFamily="18" charset="0"/>
                <a:cs typeface="Times New Roman" pitchFamily="18" charset="0"/>
              </a:rPr>
              <a:t>ΔΗΜΟΙ</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5157192"/>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ΧΕΙΡΟΤΕΧΝΕΣ</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4572000" y="3861048"/>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323528" y="3933056"/>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ΑΝΑΝΕΩΣΗ</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971600" y="1556792"/>
            <a:ext cx="77768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ΣΤΑΣΙΜΟ ΕΜΠΟΡΙΟ</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323528" y="2996952"/>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ΕΚΔΟΣΗ</a:t>
            </a:r>
            <a:endParaRPr lang="el-GR" sz="2400" dirty="0">
              <a:latin typeface="Times New Roman" pitchFamily="18" charset="0"/>
              <a:cs typeface="Times New Roman" pitchFamily="18" charset="0"/>
            </a:endParaRPr>
          </a:p>
        </p:txBody>
      </p:sp>
      <p:sp>
        <p:nvSpPr>
          <p:cNvPr id="19" name="18 - Έλλειψη"/>
          <p:cNvSpPr/>
          <p:nvPr/>
        </p:nvSpPr>
        <p:spPr>
          <a:xfrm>
            <a:off x="5652120" y="2636912"/>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6012160" y="2996952"/>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ΑΡΜΟΔΙΑ ΑΡΧΗ </a:t>
            </a:r>
          </a:p>
          <a:p>
            <a:pPr algn="ctr"/>
            <a:r>
              <a:rPr lang="el-GR" sz="2400" b="1" dirty="0" smtClean="0">
                <a:solidFill>
                  <a:srgbClr val="FF0000"/>
                </a:solidFill>
                <a:latin typeface="Times New Roman" pitchFamily="18" charset="0"/>
                <a:cs typeface="Times New Roman" pitchFamily="18" charset="0"/>
              </a:rPr>
              <a:t>ΔΗΜΟΙ</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323528" y="4941168"/>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ΠΡΟΚΗΡΥΞΗ</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792087"/>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412776"/>
            <a:ext cx="7772400" cy="3398535"/>
          </a:xfrm>
        </p:spPr>
        <p:style>
          <a:lnRef idx="1">
            <a:schemeClr val="accent1"/>
          </a:lnRef>
          <a:fillRef idx="2">
            <a:schemeClr val="accent1"/>
          </a:fillRef>
          <a:effectRef idx="1">
            <a:schemeClr val="accent1"/>
          </a:effectRef>
          <a:fontRef idx="minor">
            <a:schemeClr val="dk1"/>
          </a:fontRef>
        </p:style>
        <p:txBody>
          <a:bodyPr/>
          <a:lstStyle/>
          <a:p>
            <a:pPr algn="ctr"/>
            <a:endParaRPr lang="el-GR" sz="2400" b="1" dirty="0" smtClean="0">
              <a:latin typeface="Times New Roman" pitchFamily="18" charset="0"/>
              <a:cs typeface="Times New Roman" pitchFamily="18" charset="0"/>
            </a:endParaRPr>
          </a:p>
          <a:p>
            <a:pPr algn="ctr"/>
            <a:r>
              <a:rPr lang="el-GR" sz="2400" b="1" u="sng" dirty="0" smtClean="0">
                <a:latin typeface="Times New Roman" pitchFamily="18" charset="0"/>
                <a:cs typeface="Times New Roman" pitchFamily="18" charset="0"/>
              </a:rPr>
              <a:t>ΓΕΝΙΚΗ ΓΡΑΜΜΑΤΕΙΑ ΕΜΠΟΡΙΟΥ</a:t>
            </a:r>
            <a:endParaRPr lang="en-US" sz="2400" b="1" u="sng" dirty="0" smtClean="0">
              <a:latin typeface="Times New Roman" pitchFamily="18" charset="0"/>
              <a:cs typeface="Times New Roman" pitchFamily="18" charset="0"/>
            </a:endParaRPr>
          </a:p>
          <a:p>
            <a:pPr algn="ctr"/>
            <a:endParaRPr lang="el-GR" sz="2400" dirty="0" smtClean="0">
              <a:latin typeface="Times New Roman" pitchFamily="18" charset="0"/>
              <a:cs typeface="Times New Roman" pitchFamily="18" charset="0"/>
            </a:endParaRPr>
          </a:p>
          <a:p>
            <a:pPr algn="ctr"/>
            <a:r>
              <a:rPr lang="el-GR" sz="2400" b="1" dirty="0" smtClean="0">
                <a:latin typeface="Times New Roman" pitchFamily="18" charset="0"/>
                <a:cs typeface="Times New Roman" pitchFamily="18" charset="0"/>
              </a:rPr>
              <a:t>Θεσμικό Πλαίσιο</a:t>
            </a:r>
          </a:p>
          <a:p>
            <a:pPr algn="ctr"/>
            <a:r>
              <a:rPr lang="el-GR" sz="2400" b="1" dirty="0" smtClean="0">
                <a:solidFill>
                  <a:srgbClr val="FF0000"/>
                </a:solidFill>
                <a:latin typeface="Times New Roman" pitchFamily="18" charset="0"/>
                <a:cs typeface="Times New Roman" pitchFamily="18" charset="0"/>
              </a:rPr>
              <a:t>Ορίζεται στο</a:t>
            </a:r>
          </a:p>
          <a:p>
            <a:pPr algn="ctr"/>
            <a:r>
              <a:rPr lang="el-GR" sz="2400" b="1" u="sng" dirty="0" smtClean="0">
                <a:latin typeface="Times New Roman" pitchFamily="18" charset="0"/>
                <a:cs typeface="Times New Roman" pitchFamily="18" charset="0"/>
              </a:rPr>
              <a:t>Άρθρο 32 του </a:t>
            </a:r>
            <a:r>
              <a:rPr lang="el-GR" sz="2400" b="1" u="sng" dirty="0" err="1" smtClean="0">
                <a:latin typeface="Times New Roman" pitchFamily="18" charset="0"/>
                <a:cs typeface="Times New Roman" pitchFamily="18" charset="0"/>
              </a:rPr>
              <a:t>π.δ</a:t>
            </a:r>
            <a:r>
              <a:rPr lang="el-GR" sz="2400" b="1" u="sng" dirty="0" smtClean="0">
                <a:latin typeface="Times New Roman" pitchFamily="18" charset="0"/>
                <a:cs typeface="Times New Roman" pitchFamily="18" charset="0"/>
              </a:rPr>
              <a:t>. 5/2022</a:t>
            </a:r>
          </a:p>
          <a:p>
            <a:pPr algn="ctr"/>
            <a:endParaRPr lang="el-G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4572000" y="3861048"/>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323528" y="3933056"/>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ΑΝΑΝΕΩΣΗ</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971600" y="1556792"/>
            <a:ext cx="77768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ΛΑΪΚΕΣ ΑΓΟΡΕΣ ΚΑΙ ΠΛΑΝΟΔΙΟ ΕΜΠΟΡΙΟ</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323528" y="2996952"/>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ΕΚΔΟΣΗ</a:t>
            </a:r>
            <a:endParaRPr lang="el-GR" sz="2400" dirty="0">
              <a:latin typeface="Times New Roman" pitchFamily="18" charset="0"/>
              <a:cs typeface="Times New Roman" pitchFamily="18" charset="0"/>
            </a:endParaRPr>
          </a:p>
        </p:txBody>
      </p:sp>
      <p:sp>
        <p:nvSpPr>
          <p:cNvPr id="19" name="18 - Έλλειψη"/>
          <p:cNvSpPr/>
          <p:nvPr/>
        </p:nvSpPr>
        <p:spPr>
          <a:xfrm>
            <a:off x="5652120" y="2636912"/>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6012160" y="2996952"/>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ΑΡΜΟΔΙΑ ΑΡΧΗ </a:t>
            </a:r>
          </a:p>
          <a:p>
            <a:pPr algn="ctr"/>
            <a:r>
              <a:rPr lang="el-GR" sz="2400" b="1" dirty="0" smtClean="0">
                <a:solidFill>
                  <a:srgbClr val="FF0000"/>
                </a:solidFill>
                <a:latin typeface="Times New Roman" pitchFamily="18" charset="0"/>
                <a:cs typeface="Times New Roman" pitchFamily="18" charset="0"/>
              </a:rPr>
              <a:t>ΠΕΡΙΦΕΡΕΙΕΣ</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323528" y="4941168"/>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ΠΡΟΚΗΡΥΞΗ</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635896" y="3933056"/>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4005064"/>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ΘΕΣΕΙΣ</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1043608" y="1556792"/>
            <a:ext cx="7056784"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ΙΔΡΥΣΗ ΛΑΪΚΩΝ ΑΓΟΡΩΝ</a:t>
            </a:r>
            <a:endParaRPr lang="el-GR" sz="2400" dirty="0">
              <a:latin typeface="Times New Roman" pitchFamily="18" charset="0"/>
              <a:cs typeface="Times New Roman" pitchFamily="18" charset="0"/>
            </a:endParaRPr>
          </a:p>
        </p:txBody>
      </p:sp>
      <p:sp>
        <p:nvSpPr>
          <p:cNvPr id="18" name="17 - Στρογγυλεμένο ορθογώνιο"/>
          <p:cNvSpPr/>
          <p:nvPr/>
        </p:nvSpPr>
        <p:spPr>
          <a:xfrm>
            <a:off x="4644008" y="2924944"/>
            <a:ext cx="403244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ΤΟΠΟΓΡΑΦΙΚΟ</a:t>
            </a:r>
            <a:endParaRPr lang="el-GR" sz="2400" dirty="0">
              <a:latin typeface="Times New Roman" pitchFamily="18" charset="0"/>
              <a:cs typeface="Times New Roman" pitchFamily="18" charset="0"/>
            </a:endParaRPr>
          </a:p>
        </p:txBody>
      </p:sp>
      <p:sp>
        <p:nvSpPr>
          <p:cNvPr id="19" name="18 - Έλλειψη"/>
          <p:cNvSpPr/>
          <p:nvPr/>
        </p:nvSpPr>
        <p:spPr>
          <a:xfrm>
            <a:off x="0" y="278092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95536" y="321297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itchFamily="18" charset="0"/>
                <a:cs typeface="Times New Roman" pitchFamily="18" charset="0"/>
              </a:rPr>
              <a:t>ΑΡΜΟΔΙΑ ΑΡΧΗ </a:t>
            </a:r>
          </a:p>
          <a:p>
            <a:pPr algn="ctr"/>
            <a:r>
              <a:rPr lang="el-GR" sz="2400" b="1" dirty="0" smtClean="0">
                <a:solidFill>
                  <a:srgbClr val="FF0000"/>
                </a:solidFill>
                <a:latin typeface="Times New Roman" pitchFamily="18" charset="0"/>
                <a:cs typeface="Times New Roman" pitchFamily="18" charset="0"/>
              </a:rPr>
              <a:t>ΔΗΜΟΙ</a:t>
            </a:r>
          </a:p>
          <a:p>
            <a:pPr algn="ctr"/>
            <a:r>
              <a:rPr lang="el-GR" sz="2400" b="1" dirty="0" smtClean="0">
                <a:solidFill>
                  <a:srgbClr val="FF0000"/>
                </a:solidFill>
                <a:latin typeface="Times New Roman" pitchFamily="18" charset="0"/>
                <a:cs typeface="Times New Roman" pitchFamily="18" charset="0"/>
              </a:rPr>
              <a:t>ΕΚΤΟΣ</a:t>
            </a:r>
          </a:p>
          <a:p>
            <a:pPr algn="ctr"/>
            <a:r>
              <a:rPr lang="el-GR" sz="2400" b="1" dirty="0" smtClean="0">
                <a:solidFill>
                  <a:srgbClr val="FF0000"/>
                </a:solidFill>
                <a:latin typeface="Times New Roman" pitchFamily="18" charset="0"/>
                <a:cs typeface="Times New Roman" pitchFamily="18" charset="0"/>
              </a:rPr>
              <a:t>ΑΤΤΙΚΗΣ – Κ.Μ.</a:t>
            </a:r>
          </a:p>
          <a:p>
            <a:pPr algn="ctr"/>
            <a:r>
              <a:rPr lang="el-GR" sz="24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5157192"/>
            <a:ext cx="403244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ΚΑΝΟΝΙΣΜΟΣ ΛΕΙΤΟΥΡΓΙΑΣ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635896" y="3933056"/>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4005064"/>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ΘΕΣΕΙΣ - ΠΛΑΝΟ</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1043608" y="1556792"/>
            <a:ext cx="7056784"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ΙΔΡΥΣΗ ΒΡΑΧΥΧΡΟΝΙΩΝ </a:t>
            </a:r>
            <a:endParaRPr lang="el-GR" sz="2400" b="1" dirty="0">
              <a:latin typeface="Times New Roman" pitchFamily="18" charset="0"/>
              <a:cs typeface="Times New Roman" pitchFamily="18" charset="0"/>
            </a:endParaRPr>
          </a:p>
        </p:txBody>
      </p:sp>
      <p:sp>
        <p:nvSpPr>
          <p:cNvPr id="18" name="17 - Στρογγυλεμένο ορθογώνιο"/>
          <p:cNvSpPr/>
          <p:nvPr/>
        </p:nvSpPr>
        <p:spPr>
          <a:xfrm>
            <a:off x="4644008" y="2924944"/>
            <a:ext cx="424847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ΠΡΟΚΗΡΥΞΗ - ΚΑΤΗΓΟΡΙΑ</a:t>
            </a:r>
            <a:endParaRPr lang="el-GR" sz="2400" dirty="0">
              <a:latin typeface="Times New Roman" pitchFamily="18" charset="0"/>
              <a:cs typeface="Times New Roman" pitchFamily="18" charset="0"/>
            </a:endParaRPr>
          </a:p>
        </p:txBody>
      </p:sp>
      <p:sp>
        <p:nvSpPr>
          <p:cNvPr id="19" name="18 - Έλλειψη"/>
          <p:cNvSpPr/>
          <p:nvPr/>
        </p:nvSpPr>
        <p:spPr>
          <a:xfrm>
            <a:off x="0" y="2780928"/>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95536" y="3212976"/>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smtClean="0">
                <a:solidFill>
                  <a:srgbClr val="FF0000"/>
                </a:solidFill>
                <a:latin typeface="Times New Roman" pitchFamily="18" charset="0"/>
                <a:cs typeface="Times New Roman" pitchFamily="18" charset="0"/>
              </a:rPr>
              <a:t>ΑΡΜΟΔΙΑ ΑΡΧΗ </a:t>
            </a:r>
          </a:p>
          <a:p>
            <a:pPr algn="ctr"/>
            <a:r>
              <a:rPr lang="el-GR" sz="2200" b="1" dirty="0" smtClean="0">
                <a:solidFill>
                  <a:srgbClr val="FF0000"/>
                </a:solidFill>
                <a:latin typeface="Times New Roman" pitchFamily="18" charset="0"/>
                <a:cs typeface="Times New Roman" pitchFamily="18" charset="0"/>
              </a:rPr>
              <a:t>ΔΗΜΟΙ</a:t>
            </a:r>
          </a:p>
          <a:p>
            <a:pPr algn="ctr"/>
            <a:r>
              <a:rPr lang="el-GR" sz="2200" b="1" dirty="0" smtClean="0">
                <a:solidFill>
                  <a:srgbClr val="FF0000"/>
                </a:solidFill>
                <a:latin typeface="Times New Roman" pitchFamily="18" charset="0"/>
                <a:cs typeface="Times New Roman" pitchFamily="18" charset="0"/>
              </a:rPr>
              <a:t>ΕΚΤΟΣ</a:t>
            </a:r>
          </a:p>
          <a:p>
            <a:pPr algn="ctr"/>
            <a:r>
              <a:rPr lang="el-GR" sz="2200" b="1" dirty="0" smtClean="0">
                <a:solidFill>
                  <a:srgbClr val="FF0000"/>
                </a:solidFill>
                <a:latin typeface="Times New Roman" pitchFamily="18" charset="0"/>
                <a:cs typeface="Times New Roman" pitchFamily="18" charset="0"/>
              </a:rPr>
              <a:t>ΝΕΩΝ ΚΥΡΙΑΚΑΤΙΚΩΝ</a:t>
            </a:r>
          </a:p>
          <a:p>
            <a:pPr algn="ctr"/>
            <a:r>
              <a:rPr lang="el-GR" sz="2200" b="1" dirty="0" smtClean="0">
                <a:solidFill>
                  <a:srgbClr val="FF0000"/>
                </a:solidFill>
                <a:latin typeface="Times New Roman" pitchFamily="18" charset="0"/>
                <a:cs typeface="Times New Roman" pitchFamily="18" charset="0"/>
              </a:rPr>
              <a:t>(ΟΠΣΑΑ)</a:t>
            </a: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5157192"/>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ΚΑΝΟΝΙΣΜΟΣ ΛΕΙΤΟΥΡΓΙΑΣ - ΠΡΟΪΟΝΤΑ</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0" name="9 - Δεξιό βέλος"/>
          <p:cNvSpPr/>
          <p:nvPr/>
        </p:nvSpPr>
        <p:spPr>
          <a:xfrm>
            <a:off x="3635896" y="3429000"/>
            <a:ext cx="936104"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Στρογγυλεμένο ορθογώνιο"/>
          <p:cNvSpPr/>
          <p:nvPr/>
        </p:nvSpPr>
        <p:spPr>
          <a:xfrm>
            <a:off x="4716016" y="3429000"/>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Π.Ε. ΑΝΑΠΤΥΞΗΣ</a:t>
            </a:r>
            <a:endParaRPr lang="el-GR" sz="2000" dirty="0">
              <a:latin typeface="Times New Roman" pitchFamily="18" charset="0"/>
              <a:cs typeface="Times New Roman" pitchFamily="18" charset="0"/>
            </a:endParaRPr>
          </a:p>
        </p:txBody>
      </p:sp>
      <p:sp>
        <p:nvSpPr>
          <p:cNvPr id="17" name="16 - Στρογγυλεμένο ορθογώνιο"/>
          <p:cNvSpPr/>
          <p:nvPr/>
        </p:nvSpPr>
        <p:spPr>
          <a:xfrm>
            <a:off x="1043608" y="1556792"/>
            <a:ext cx="7056784"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Αρμόδιες αρχές ελέγχου</a:t>
            </a:r>
            <a:endParaRPr lang="el-GR" sz="3200" b="1" dirty="0">
              <a:latin typeface="Times New Roman" pitchFamily="18" charset="0"/>
              <a:cs typeface="Times New Roman" pitchFamily="18" charset="0"/>
            </a:endParaRPr>
          </a:p>
        </p:txBody>
      </p:sp>
      <p:sp>
        <p:nvSpPr>
          <p:cNvPr id="18" name="17 - Στρογγυλεμένο ορθογώνιο"/>
          <p:cNvSpPr/>
          <p:nvPr/>
        </p:nvSpPr>
        <p:spPr>
          <a:xfrm>
            <a:off x="4644008" y="2564904"/>
            <a:ext cx="424847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Δ.Ι.Μ.Ε.Α.</a:t>
            </a:r>
            <a:endParaRPr lang="el-GR" sz="2400" dirty="0">
              <a:latin typeface="Times New Roman" pitchFamily="18" charset="0"/>
              <a:cs typeface="Times New Roman" pitchFamily="18" charset="0"/>
            </a:endParaRPr>
          </a:p>
        </p:txBody>
      </p:sp>
      <p:sp>
        <p:nvSpPr>
          <p:cNvPr id="19" name="18 - Έλλειψη"/>
          <p:cNvSpPr/>
          <p:nvPr/>
        </p:nvSpPr>
        <p:spPr>
          <a:xfrm>
            <a:off x="0" y="2492896"/>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3528" y="2924944"/>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b="1" dirty="0" smtClean="0">
              <a:solidFill>
                <a:srgbClr val="FF0000"/>
              </a:solidFill>
              <a:latin typeface="Times New Roman" pitchFamily="18" charset="0"/>
              <a:cs typeface="Times New Roman" pitchFamily="18" charset="0"/>
            </a:endParaRPr>
          </a:p>
          <a:p>
            <a:pPr algn="ctr"/>
            <a:endParaRPr lang="el-GR" sz="2200" b="1" dirty="0" smtClean="0">
              <a:solidFill>
                <a:srgbClr val="FF0000"/>
              </a:solidFill>
              <a:latin typeface="Times New Roman" pitchFamily="18" charset="0"/>
              <a:cs typeface="Times New Roman" pitchFamily="18" charset="0"/>
            </a:endParaRPr>
          </a:p>
          <a:p>
            <a:pPr algn="ctr"/>
            <a:r>
              <a:rPr lang="el-GR" sz="2200" b="1" dirty="0" smtClean="0">
                <a:solidFill>
                  <a:srgbClr val="FF0000"/>
                </a:solidFill>
                <a:latin typeface="Times New Roman" pitchFamily="18" charset="0"/>
                <a:cs typeface="Times New Roman" pitchFamily="18" charset="0"/>
              </a:rPr>
              <a:t>ΑΥΤΟΨΙΑ ΚΑΙ ΕΠΙΒΟΛΗ </a:t>
            </a:r>
          </a:p>
          <a:p>
            <a:pPr algn="ctr"/>
            <a:r>
              <a:rPr lang="el-GR" sz="2200" b="1" dirty="0" smtClean="0">
                <a:solidFill>
                  <a:srgbClr val="FF0000"/>
                </a:solidFill>
                <a:latin typeface="Times New Roman" pitchFamily="18" charset="0"/>
                <a:cs typeface="Times New Roman" pitchFamily="18" charset="0"/>
              </a:rPr>
              <a:t>ΠΡΟΣΤΙΜΩΝ</a:t>
            </a:r>
          </a:p>
          <a:p>
            <a:pPr algn="ctr"/>
            <a:r>
              <a:rPr lang="el-GR" sz="2200" b="1" dirty="0" smtClean="0">
                <a:solidFill>
                  <a:srgbClr val="FF0000"/>
                </a:solidFill>
                <a:latin typeface="Times New Roman" pitchFamily="18" charset="0"/>
                <a:cs typeface="Times New Roman" pitchFamily="18" charset="0"/>
              </a:rPr>
              <a:t>ΣΥΜΦΩΝΑ </a:t>
            </a:r>
          </a:p>
          <a:p>
            <a:pPr algn="ctr"/>
            <a:r>
              <a:rPr lang="el-GR" sz="2200" b="1" dirty="0" smtClean="0">
                <a:solidFill>
                  <a:srgbClr val="FF0000"/>
                </a:solidFill>
                <a:latin typeface="Times New Roman" pitchFamily="18" charset="0"/>
                <a:cs typeface="Times New Roman" pitchFamily="18" charset="0"/>
              </a:rPr>
              <a:t>ΜΕ ΑΡΘΡΟ 62</a:t>
            </a:r>
          </a:p>
          <a:p>
            <a:pPr algn="ctr"/>
            <a:endParaRPr lang="el-GR" sz="2200" b="1" dirty="0" smtClean="0">
              <a:solidFill>
                <a:srgbClr val="FF0000"/>
              </a:solidFill>
              <a:latin typeface="Times New Roman" pitchFamily="18" charset="0"/>
              <a:cs typeface="Times New Roman" pitchFamily="18" charset="0"/>
            </a:endParaRPr>
          </a:p>
          <a:p>
            <a:pPr algn="ctr"/>
            <a:endParaRPr lang="el-GR" sz="2400" b="1" dirty="0">
              <a:solidFill>
                <a:srgbClr val="FF0000"/>
              </a:solidFill>
              <a:latin typeface="Times New Roman" pitchFamily="18" charset="0"/>
              <a:cs typeface="Times New Roman" pitchFamily="18" charset="0"/>
            </a:endParaRPr>
          </a:p>
        </p:txBody>
      </p:sp>
      <p:sp>
        <p:nvSpPr>
          <p:cNvPr id="12" name="11 - Στρογγυλεμένο ορθογώνιο"/>
          <p:cNvSpPr/>
          <p:nvPr/>
        </p:nvSpPr>
        <p:spPr>
          <a:xfrm>
            <a:off x="4716016" y="4437112"/>
            <a:ext cx="4176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ΔΗΜΟΙ</a:t>
            </a:r>
          </a:p>
        </p:txBody>
      </p:sp>
      <p:sp>
        <p:nvSpPr>
          <p:cNvPr id="13" name="12 - Στρογγυλεμένο ορθογώνιο"/>
          <p:cNvSpPr/>
          <p:nvPr/>
        </p:nvSpPr>
        <p:spPr>
          <a:xfrm>
            <a:off x="4644008" y="5445224"/>
            <a:ext cx="4176464" cy="115212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latin typeface="Times New Roman" pitchFamily="18" charset="0"/>
                <a:cs typeface="Times New Roman" pitchFamily="18" charset="0"/>
              </a:rPr>
              <a:t>ΑΣΤΥΝΟΜΙΑ - ΛΙΜΕΝΙΚΟ</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rgbClr val="FF0000"/>
                </a:solidFill>
                <a:latin typeface="Times New Roman" pitchFamily="18" charset="0"/>
                <a:cs typeface="Times New Roman" pitchFamily="18" charset="0"/>
              </a:rPr>
              <a:t>ΚΕΦ. Ε  ΔΙΑΤΑΞΕΙΣ  ΕΝΙΣΧΥΣΗΣ  </a:t>
            </a:r>
            <a:r>
              <a:rPr lang="el-GR" sz="2800" b="1" u="sng" dirty="0" smtClean="0">
                <a:solidFill>
                  <a:schemeClr val="accent2"/>
                </a:solidFill>
                <a:latin typeface="Times New Roman" pitchFamily="18" charset="0"/>
                <a:cs typeface="Times New Roman" pitchFamily="18" charset="0"/>
              </a:rPr>
              <a:t>ΑΝΑΠΤΥΞΗΣ</a:t>
            </a:r>
            <a:r>
              <a:rPr lang="el-GR" sz="2800" b="1" u="sng" dirty="0" smtClean="0">
                <a:solidFill>
                  <a:schemeClr val="bg1"/>
                </a:solidFill>
                <a:latin typeface="Times New Roman" pitchFamily="18" charset="0"/>
                <a:cs typeface="Times New Roman" pitchFamily="18" charset="0"/>
              </a:rPr>
              <a:t> </a:t>
            </a:r>
          </a:p>
          <a:p>
            <a:pPr algn="ctr"/>
            <a:r>
              <a:rPr lang="el-GR" sz="2800" b="1" u="sng" dirty="0" smtClean="0">
                <a:solidFill>
                  <a:schemeClr val="bg1"/>
                </a:solidFill>
                <a:latin typeface="Times New Roman" pitchFamily="18" charset="0"/>
                <a:cs typeface="Times New Roman" pitchFamily="18" charset="0"/>
              </a:rPr>
              <a:t>ΑΡΘΡΟ 79</a:t>
            </a:r>
          </a:p>
          <a:p>
            <a:pPr algn="ctr"/>
            <a:r>
              <a:rPr lang="el-GR" sz="2800" b="1" u="sng" dirty="0" smtClean="0">
                <a:solidFill>
                  <a:schemeClr val="bg1"/>
                </a:solidFill>
                <a:latin typeface="Times New Roman" pitchFamily="18" charset="0"/>
                <a:cs typeface="Times New Roman" pitchFamily="18" charset="0"/>
              </a:rPr>
              <a:t>ΔΙΑΡΚΕΙΑ ΕΜΠΟΡΟΠΑΝΗΓΥΡΩΝ (+1 ΜΕΡΑ) ΣΥΝΟΛΟ : 8</a:t>
            </a:r>
            <a:endParaRPr lang="el-GR" sz="3600" b="1" dirty="0" smtClean="0">
              <a:solidFill>
                <a:schemeClr val="bg1"/>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chemeClr val="bg1"/>
                </a:solidFill>
                <a:latin typeface="Times New Roman" pitchFamily="18" charset="0"/>
                <a:cs typeface="Times New Roman" pitchFamily="18" charset="0"/>
              </a:rPr>
              <a:t>ΑΡΘΡΟ 88</a:t>
            </a:r>
          </a:p>
          <a:p>
            <a:pPr algn="ctr"/>
            <a:r>
              <a:rPr lang="el-GR" sz="2800" b="1" u="sng" dirty="0" smtClean="0">
                <a:solidFill>
                  <a:schemeClr val="bg1"/>
                </a:solidFill>
                <a:latin typeface="Times New Roman" pitchFamily="18" charset="0"/>
                <a:cs typeface="Times New Roman" pitchFamily="18" charset="0"/>
              </a:rPr>
              <a:t>ΔΙΑΤΑΞΕΙΣ ΥΦΙΣΤΑΜΕΝΩΝ ΑΔΕΙΩΝ ΛΑΪΚΩΝ ΑΓΟΡΩΝ</a:t>
            </a:r>
            <a:r>
              <a:rPr lang="el-GR" sz="2800" dirty="0" smtClean="0">
                <a:latin typeface="Times New Roman" pitchFamily="18" charset="0"/>
                <a:cs typeface="Times New Roman" pitchFamily="18" charset="0"/>
              </a:rPr>
              <a:t> </a:t>
            </a:r>
          </a:p>
          <a:p>
            <a:pPr algn="ctr"/>
            <a:r>
              <a:rPr lang="el-GR" sz="2800" b="1" dirty="0" smtClean="0">
                <a:solidFill>
                  <a:schemeClr val="bg1"/>
                </a:solidFill>
                <a:latin typeface="Times New Roman" pitchFamily="18" charset="0"/>
                <a:cs typeface="Times New Roman" pitchFamily="18" charset="0"/>
              </a:rPr>
              <a:t>ΑΝΤΙΚΑΤΑΣΤΑΣΗ ΠΑΡ.4 ΑΡ. 66 Ν4849/21</a:t>
            </a: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just"/>
            <a:r>
              <a:rPr lang="el-GR" sz="2000" b="1" dirty="0" smtClean="0">
                <a:latin typeface="Times New Roman" pitchFamily="18" charset="0"/>
                <a:cs typeface="Times New Roman" pitchFamily="18" charset="0"/>
              </a:rPr>
              <a:t>Α. ΠΑΡΑΓΩΓΟΙ &amp; ΕΠΑΓΓΕΛΜΑΤΙΕΣ ΜΕ ΜΟΝΙΜΗ ΘΕΣΗ (Π1)</a:t>
            </a:r>
          </a:p>
          <a:p>
            <a:pPr algn="just"/>
            <a:r>
              <a:rPr lang="el-GR" sz="2000" b="1" dirty="0" smtClean="0">
                <a:latin typeface="Times New Roman" pitchFamily="18" charset="0"/>
                <a:cs typeface="Times New Roman" pitchFamily="18" charset="0"/>
              </a:rPr>
              <a:t>Β. ΠΑΡΑΓΩΓΟΙ &amp; ΕΠΑΓΓΕΛΜΑΤΙΕΣ  ΧΩΡΙΣ ΜΟΝΙΜΗ ΘΕΣΗ / ΠΡΟΣΩΡΙΝΗ (Π2)</a:t>
            </a:r>
          </a:p>
          <a:p>
            <a:pPr algn="just"/>
            <a:r>
              <a:rPr lang="el-GR" sz="2000" b="1" dirty="0" smtClean="0">
                <a:latin typeface="Times New Roman" pitchFamily="18" charset="0"/>
                <a:cs typeface="Times New Roman" pitchFamily="18" charset="0"/>
              </a:rPr>
              <a:t>Γ.  ΠΑΡΑΓΩΓΟΙ  ΧΩΡΙΣ ΜΟΝΙΜΗ ΘΕΣΗ / ΠΡΟΣΩΡΙΝΗ ΜΕ ΠΕΡΙΟΔΟ ΕΤΟΥΣ (Π3)</a:t>
            </a:r>
          </a:p>
          <a:p>
            <a:pPr algn="just"/>
            <a:r>
              <a:rPr lang="el-GR" sz="2000" b="1" dirty="0" smtClean="0">
                <a:latin typeface="Times New Roman" pitchFamily="18" charset="0"/>
                <a:cs typeface="Times New Roman" pitchFamily="18" charset="0"/>
              </a:rPr>
              <a:t>Δ</a:t>
            </a:r>
            <a:r>
              <a:rPr lang="el-GR" sz="2000" b="1" dirty="0" smtClean="0">
                <a:solidFill>
                  <a:schemeClr val="accent2"/>
                </a:solidFill>
                <a:latin typeface="Times New Roman" pitchFamily="18" charset="0"/>
                <a:cs typeface="Times New Roman" pitchFamily="18" charset="0"/>
              </a:rPr>
              <a:t>. ΠΑΡΑΓΩΓΟΙ &amp; ΕΠΑΓΓΕΛΜΑΤΙΕΣ  ΧΩΡΙΣ ΜΟΝΙΜΗ ΘΕΣΗ / ΠΡΟΣΩΡΙΝΗ  &amp; ΜΟΝΟ  ΔΥΟ ΔΕΛΤΙΑ «Ζ» ΤΟ ΕΤΟΣ (Π4)</a:t>
            </a:r>
          </a:p>
          <a:p>
            <a:pPr algn="just"/>
            <a:endParaRPr lang="el-GR" sz="1600" dirty="0" smtClean="0">
              <a:solidFill>
                <a:schemeClr val="bg1"/>
              </a:solidFill>
              <a:latin typeface="Times New Roman" pitchFamily="18" charset="0"/>
              <a:cs typeface="Times New Roman" pitchFamily="18" charset="0"/>
            </a:endParaRPr>
          </a:p>
          <a:p>
            <a:pPr algn="just"/>
            <a:endParaRPr lang="el-GR" sz="1600" dirty="0" smtClean="0">
              <a:latin typeface="Times New Roman" pitchFamily="18" charset="0"/>
              <a:cs typeface="Times New Roman" pitchFamily="18" charset="0"/>
            </a:endParaRPr>
          </a:p>
          <a:p>
            <a:pPr algn="just"/>
            <a:endParaRPr lang="el-GR" sz="1600"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457200" y="1628800"/>
            <a:ext cx="2530624" cy="4378491"/>
          </a:xfrm>
        </p:spPr>
        <p:txBody>
          <a:bodyPr/>
          <a:lstStyle/>
          <a:p>
            <a:pPr>
              <a:buNone/>
            </a:pPr>
            <a:endParaRPr lang="el-GR" dirty="0" smtClean="0"/>
          </a:p>
          <a:p>
            <a:pPr>
              <a:buNone/>
            </a:pPr>
            <a:endParaRPr lang="el-GR" dirty="0" smtClean="0"/>
          </a:p>
        </p:txBody>
      </p:sp>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1043608" y="1556792"/>
            <a:ext cx="7056784" cy="7703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ΚΥΡΩΣΕΙΣ ΑΡΘΡΟ 62</a:t>
            </a:r>
            <a:endParaRPr lang="el-GR" sz="3200" b="1" dirty="0">
              <a:latin typeface="Times New Roman" pitchFamily="18" charset="0"/>
              <a:cs typeface="Times New Roman" pitchFamily="18" charset="0"/>
            </a:endParaRPr>
          </a:p>
        </p:txBody>
      </p:sp>
      <p:sp>
        <p:nvSpPr>
          <p:cNvPr id="19" name="18 - Έλλειψη"/>
          <p:cNvSpPr/>
          <p:nvPr/>
        </p:nvSpPr>
        <p:spPr>
          <a:xfrm>
            <a:off x="2843808" y="2852936"/>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03848" y="3284984"/>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b="1" dirty="0" smtClean="0">
              <a:solidFill>
                <a:srgbClr val="FF0000"/>
              </a:solidFill>
              <a:latin typeface="Times New Roman" pitchFamily="18" charset="0"/>
              <a:cs typeface="Times New Roman" pitchFamily="18" charset="0"/>
            </a:endParaRPr>
          </a:p>
          <a:p>
            <a:pPr algn="ctr"/>
            <a:endParaRPr lang="el-GR" sz="2200" b="1" dirty="0" smtClean="0">
              <a:solidFill>
                <a:srgbClr val="FF0000"/>
              </a:solidFill>
              <a:latin typeface="Times New Roman" pitchFamily="18" charset="0"/>
              <a:cs typeface="Times New Roman" pitchFamily="18" charset="0"/>
            </a:endParaRPr>
          </a:p>
          <a:p>
            <a:pPr algn="ctr"/>
            <a:r>
              <a:rPr lang="en-US" sz="2200" b="1" dirty="0" smtClean="0">
                <a:solidFill>
                  <a:srgbClr val="FF0000"/>
                </a:solidFill>
                <a:latin typeface="Times New Roman" pitchFamily="18" charset="0"/>
                <a:cs typeface="Times New Roman" pitchFamily="18" charset="0"/>
              </a:rPr>
              <a:t>SOS</a:t>
            </a:r>
          </a:p>
          <a:p>
            <a:pPr algn="ctr"/>
            <a:r>
              <a:rPr lang="el-GR" sz="2200" b="1" dirty="0" smtClean="0">
                <a:solidFill>
                  <a:srgbClr val="FF0000"/>
                </a:solidFill>
                <a:latin typeface="Times New Roman" pitchFamily="18" charset="0"/>
                <a:cs typeface="Times New Roman" pitchFamily="18" charset="0"/>
              </a:rPr>
              <a:t>ΚΥΡΩΣΕΙΣ</a:t>
            </a:r>
          </a:p>
          <a:p>
            <a:pPr algn="ctr"/>
            <a:r>
              <a:rPr lang="el-GR" sz="2200" b="1" dirty="0" smtClean="0">
                <a:solidFill>
                  <a:srgbClr val="FF0000"/>
                </a:solidFill>
                <a:latin typeface="Times New Roman" pitchFamily="18" charset="0"/>
                <a:cs typeface="Times New Roman" pitchFamily="18" charset="0"/>
              </a:rPr>
              <a:t>ΠΑΡ.7 ΣΕ ΦΟΡΕΙΣ ΛΕΙΤΟΥΡΓΙΑΣ ΜΗ ΕΝΗΜΕΡΩΣΗΣ ΟΠΣΑΑ</a:t>
            </a:r>
          </a:p>
          <a:p>
            <a:pPr algn="ctr"/>
            <a:endParaRPr lang="el-GR" sz="2200" b="1" dirty="0" smtClean="0">
              <a:solidFill>
                <a:srgbClr val="FF0000"/>
              </a:solidFill>
              <a:latin typeface="Times New Roman" pitchFamily="18" charset="0"/>
              <a:cs typeface="Times New Roman" pitchFamily="18" charset="0"/>
            </a:endParaRPr>
          </a:p>
          <a:p>
            <a:pPr algn="ctr"/>
            <a:endParaRPr lang="el-GR" sz="2400" b="1" dirty="0">
              <a:solidFill>
                <a:srgbClr val="FF0000"/>
              </a:solidFill>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300" u="sng" dirty="0" smtClean="0">
                <a:solidFill>
                  <a:schemeClr val="tx1"/>
                </a:solidFill>
                <a:latin typeface="Times New Roman" pitchFamily="18" charset="0"/>
                <a:ea typeface="Times New Roman"/>
                <a:cs typeface="Times New Roman" pitchFamily="18" charset="0"/>
              </a:rPr>
              <a:t>ΕΠΟΠΤΕΙΑ ΤΗΣ ΑΓΟΡΑΣ</a:t>
            </a:r>
            <a:r>
              <a:rPr lang="el-GR" sz="2300" dirty="0" smtClean="0">
                <a:solidFill>
                  <a:schemeClr val="tx1"/>
                </a:solidFill>
                <a:latin typeface="Times New Roman" pitchFamily="18" charset="0"/>
                <a:ea typeface="Times New Roman"/>
                <a:cs typeface="Times New Roman" pitchFamily="18" charset="0"/>
              </a:rPr>
              <a:t/>
            </a:r>
            <a:br>
              <a:rPr lang="el-GR" sz="2300"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ΚΑΙ ΔΙΥΠΗΡΕΣΙΑΚΗ ΣΥΝΕΡΓΑΣΙΑ</a:t>
            </a:r>
            <a:br>
              <a:rPr lang="el-GR" sz="2300" u="sng" dirty="0" smtClean="0">
                <a:solidFill>
                  <a:schemeClr val="tx1"/>
                </a:solidFill>
                <a:latin typeface="Times New Roman" pitchFamily="18" charset="0"/>
                <a:ea typeface="Times New Roman"/>
                <a:cs typeface="Times New Roman" pitchFamily="18" charset="0"/>
              </a:rPr>
            </a:br>
            <a:r>
              <a:rPr lang="el-GR" sz="2300" u="sng" dirty="0" smtClean="0">
                <a:solidFill>
                  <a:schemeClr val="tx1"/>
                </a:solidFill>
                <a:latin typeface="Times New Roman" pitchFamily="18" charset="0"/>
                <a:ea typeface="Times New Roman"/>
                <a:cs typeface="Times New Roman" pitchFamily="18" charset="0"/>
              </a:rPr>
              <a:t>ΘΕΣΜΙΚΟ ΠΛΑΙΣΙΟ ΥΠΑΙΘΡΙΟΥ ΕΜΠΟΡΙΟΥ</a:t>
            </a:r>
            <a:endParaRPr lang="el-GR" dirty="0">
              <a:solidFill>
                <a:schemeClr val="tx1"/>
              </a:solidFill>
            </a:endParaRPr>
          </a:p>
        </p:txBody>
      </p:sp>
      <p:sp>
        <p:nvSpPr>
          <p:cNvPr id="17" name="16 - Στρογγυλεμένο ορθογώνιο"/>
          <p:cNvSpPr/>
          <p:nvPr/>
        </p:nvSpPr>
        <p:spPr>
          <a:xfrm>
            <a:off x="1043608" y="1556792"/>
            <a:ext cx="705678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ΑΝΑΛΥΤΙΚΑ ΣΤΗΝ ΑΥΡΙΑΝΗ ΣΥΝΑΝΤΗΣΗ</a:t>
            </a:r>
            <a:endParaRPr lang="el-GR" sz="3200" b="1" dirty="0">
              <a:latin typeface="Times New Roman" pitchFamily="18" charset="0"/>
              <a:cs typeface="Times New Roman" pitchFamily="18" charset="0"/>
            </a:endParaRPr>
          </a:p>
        </p:txBody>
      </p:sp>
      <p:sp>
        <p:nvSpPr>
          <p:cNvPr id="19" name="18 - Έλλειψη"/>
          <p:cNvSpPr/>
          <p:nvPr/>
        </p:nvSpPr>
        <p:spPr>
          <a:xfrm>
            <a:off x="2843808" y="2852936"/>
            <a:ext cx="3491880"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l-GR" sz="3200" b="1" dirty="0">
              <a:latin typeface="Times New Roman" pitchFamily="18" charset="0"/>
              <a:cs typeface="Times New Roman" pitchFamily="18" charset="0"/>
            </a:endParaRPr>
          </a:p>
        </p:txBody>
      </p:sp>
      <p:sp>
        <p:nvSpPr>
          <p:cNvPr id="11" name="10 - Στρογγυλεμένο ορθογώνιο"/>
          <p:cNvSpPr/>
          <p:nvPr/>
        </p:nvSpPr>
        <p:spPr>
          <a:xfrm>
            <a:off x="3203848" y="3284984"/>
            <a:ext cx="2808312" cy="25922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200" b="1" dirty="0" smtClean="0">
              <a:solidFill>
                <a:srgbClr val="FF0000"/>
              </a:solidFill>
              <a:latin typeface="Times New Roman" pitchFamily="18" charset="0"/>
              <a:cs typeface="Times New Roman" pitchFamily="18" charset="0"/>
            </a:endParaRPr>
          </a:p>
          <a:p>
            <a:pPr algn="ctr"/>
            <a:endParaRPr lang="el-GR" sz="2200" b="1" dirty="0" smtClean="0">
              <a:solidFill>
                <a:srgbClr val="FF0000"/>
              </a:solidFill>
              <a:latin typeface="Times New Roman" pitchFamily="18" charset="0"/>
              <a:cs typeface="Times New Roman" pitchFamily="18" charset="0"/>
            </a:endParaRPr>
          </a:p>
          <a:p>
            <a:pPr algn="ctr"/>
            <a:r>
              <a:rPr lang="el-GR" sz="2200" b="1" dirty="0" smtClean="0">
                <a:solidFill>
                  <a:srgbClr val="FF0000"/>
                </a:solidFill>
                <a:latin typeface="Times New Roman" pitchFamily="18" charset="0"/>
                <a:cs typeface="Times New Roman" pitchFamily="18" charset="0"/>
              </a:rPr>
              <a:t>Ολοκληρωμένο Πληροφοριακό Σύστημα «Ανοικτή Αγορά» (Ο.Π.Σ.Α.Α.)</a:t>
            </a:r>
          </a:p>
          <a:p>
            <a:pPr algn="ctr"/>
            <a:r>
              <a:rPr lang="el-GR" sz="2400" b="1" dirty="0" smtClean="0">
                <a:solidFill>
                  <a:srgbClr val="FF0000"/>
                </a:solidFill>
                <a:latin typeface="Times New Roman" pitchFamily="18" charset="0"/>
                <a:cs typeface="Times New Roman" pitchFamily="18" charset="0"/>
              </a:rPr>
              <a:t>Άρθρο 56</a:t>
            </a:r>
          </a:p>
          <a:p>
            <a:pPr algn="ctr"/>
            <a:endParaRPr lang="el-GR" sz="2400" b="1" dirty="0">
              <a:solidFill>
                <a:srgbClr val="FF0000"/>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936103"/>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endParaRPr lang="el-GR" sz="2400" b="1" dirty="0" smtClean="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r>
              <a:rPr lang="el-GR" sz="4000" b="1" u="sng" dirty="0" smtClean="0">
                <a:solidFill>
                  <a:prstClr val="black"/>
                </a:solidFill>
                <a:latin typeface="Times New Roman" pitchFamily="18" charset="0"/>
                <a:ea typeface="Times New Roman"/>
                <a:cs typeface="Times New Roman" pitchFamily="18" charset="0"/>
              </a:rPr>
              <a:t>ΘΕΣΜΙΚΟ ΠΛΑΙΣΙΟ ΕΠΟΠΤΕΙΑΣ ΤΗΣ ΑΓΟΡΑΣ</a:t>
            </a:r>
            <a:endParaRPr lang="en-US" sz="4000" b="1" dirty="0" smtClean="0">
              <a:latin typeface="Times New Roman" panose="02020603050405020304" pitchFamily="18" charset="0"/>
              <a:cs typeface="Times New Roman" panose="02020603050405020304" pitchFamily="18" charset="0"/>
            </a:endParaRPr>
          </a:p>
          <a:p>
            <a:pPr algn="ctr"/>
            <a:endParaRPr lang="en-US" sz="24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a:p>
            <a:pPr algn="just"/>
            <a:r>
              <a:rPr lang="el-GR" sz="2400" b="1" dirty="0" smtClean="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792087"/>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254601"/>
            <a:ext cx="7772400" cy="3614559"/>
          </a:xfrm>
        </p:spPr>
        <p:style>
          <a:lnRef idx="1">
            <a:schemeClr val="accent1"/>
          </a:lnRef>
          <a:fillRef idx="2">
            <a:schemeClr val="accent1"/>
          </a:fillRef>
          <a:effectRef idx="1">
            <a:schemeClr val="accent1"/>
          </a:effectRef>
          <a:fontRef idx="minor">
            <a:schemeClr val="dk1"/>
          </a:fontRef>
        </p:style>
        <p:txBody>
          <a:bodyPr/>
          <a:lstStyle/>
          <a:p>
            <a:pPr algn="ctr"/>
            <a:r>
              <a:rPr lang="el-GR" sz="2400" b="1" u="sng" dirty="0" smtClean="0">
                <a:latin typeface="Times New Roman" pitchFamily="18" charset="0"/>
                <a:cs typeface="Times New Roman" pitchFamily="18" charset="0"/>
              </a:rPr>
              <a:t>Αποστολή </a:t>
            </a:r>
            <a:r>
              <a:rPr lang="el-GR" sz="2400" dirty="0" smtClean="0">
                <a:latin typeface="Times New Roman" pitchFamily="18" charset="0"/>
                <a:cs typeface="Times New Roman" pitchFamily="18" charset="0"/>
              </a:rPr>
              <a:t> </a:t>
            </a:r>
          </a:p>
          <a:p>
            <a:pPr algn="ctr"/>
            <a:r>
              <a:rPr lang="el-GR" sz="2400" dirty="0" smtClean="0">
                <a:latin typeface="Times New Roman" pitchFamily="18" charset="0"/>
                <a:cs typeface="Times New Roman" pitchFamily="18" charset="0"/>
              </a:rPr>
              <a:t>της Γενικής Γραμματείας Εμπορίου </a:t>
            </a:r>
            <a:r>
              <a:rPr lang="el-GR" sz="2400" dirty="0" smtClean="0">
                <a:solidFill>
                  <a:srgbClr val="FF0000"/>
                </a:solidFill>
                <a:latin typeface="Times New Roman" pitchFamily="18" charset="0"/>
                <a:cs typeface="Times New Roman" pitchFamily="18" charset="0"/>
              </a:rPr>
              <a:t>είναι</a:t>
            </a:r>
            <a:r>
              <a:rPr lang="el-GR" sz="2400" dirty="0" smtClean="0">
                <a:latin typeface="Times New Roman" pitchFamily="18" charset="0"/>
                <a:cs typeface="Times New Roman" pitchFamily="18" charset="0"/>
              </a:rPr>
              <a:t>:</a:t>
            </a:r>
          </a:p>
          <a:p>
            <a:pPr algn="ctr"/>
            <a:endParaRPr lang="el-GR" sz="2400" dirty="0" smtClean="0">
              <a:latin typeface="Times New Roman" pitchFamily="18" charset="0"/>
              <a:cs typeface="Times New Roman" pitchFamily="18" charset="0"/>
            </a:endParaRPr>
          </a:p>
          <a:p>
            <a:pPr algn="ctr"/>
            <a:r>
              <a:rPr lang="el-GR" sz="2400" dirty="0" smtClean="0">
                <a:latin typeface="Times New Roman" pitchFamily="18" charset="0"/>
                <a:cs typeface="Times New Roman" pitchFamily="18" charset="0"/>
              </a:rPr>
              <a:t>Η ανάπτυξη της αγοράς και της εγχώριας εμπορικής δραστηριότητας.</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p:spPr>
        <p:txBody>
          <a:bodyPr>
            <a:normAutofit/>
          </a:bodyPr>
          <a:lstStyle/>
          <a:p>
            <a:pPr algn="ctr"/>
            <a:r>
              <a:rPr lang="el-GR" sz="3200" b="1" u="sng" dirty="0" smtClean="0">
                <a:latin typeface="Times New Roman" panose="02020603050405020304" pitchFamily="18" charset="0"/>
                <a:cs typeface="Times New Roman" panose="02020603050405020304" pitchFamily="18" charset="0"/>
              </a:rPr>
              <a:t>ΝΟΜΟΣ 4177 ΦΕΚ Α΄173/8.8.2013 </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3200" b="1" dirty="0" smtClean="0">
                <a:latin typeface="Times New Roman" panose="02020603050405020304" pitchFamily="18" charset="0"/>
                <a:cs typeface="Times New Roman" panose="02020603050405020304" pitchFamily="18" charset="0"/>
              </a:rPr>
              <a:t>«Κανόνες ρύθμισης </a:t>
            </a:r>
          </a:p>
          <a:p>
            <a:pPr algn="ctr"/>
            <a:r>
              <a:rPr lang="el-GR" sz="3200" b="1" dirty="0" smtClean="0">
                <a:latin typeface="Times New Roman" panose="02020603050405020304" pitchFamily="18" charset="0"/>
                <a:cs typeface="Times New Roman" panose="02020603050405020304" pitchFamily="18" charset="0"/>
              </a:rPr>
              <a:t>της αγοράς προϊόντων </a:t>
            </a:r>
          </a:p>
          <a:p>
            <a:pPr algn="ctr"/>
            <a:r>
              <a:rPr lang="el-GR" sz="3200" b="1" dirty="0" smtClean="0">
                <a:latin typeface="Times New Roman" panose="02020603050405020304" pitchFamily="18" charset="0"/>
                <a:cs typeface="Times New Roman" panose="02020603050405020304" pitchFamily="18" charset="0"/>
              </a:rPr>
              <a:t>και της παροχής υπηρεσιών </a:t>
            </a:r>
          </a:p>
          <a:p>
            <a:pPr algn="ctr"/>
            <a:r>
              <a:rPr lang="el-GR" sz="3200" b="1" dirty="0" smtClean="0">
                <a:latin typeface="Times New Roman" panose="02020603050405020304" pitchFamily="18" charset="0"/>
                <a:cs typeface="Times New Roman" panose="02020603050405020304" pitchFamily="18" charset="0"/>
              </a:rPr>
              <a:t>και άλλες διατάξεις.»</a:t>
            </a:r>
          </a:p>
          <a:p>
            <a:pPr algn="ct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3</a:t>
            </a:r>
          </a:p>
          <a:p>
            <a:pPr algn="ctr"/>
            <a:r>
              <a:rPr lang="el-GR" sz="3200" b="1" dirty="0" smtClean="0">
                <a:latin typeface="Times New Roman" panose="02020603050405020304" pitchFamily="18" charset="0"/>
                <a:cs typeface="Times New Roman" panose="02020603050405020304" pitchFamily="18" charset="0"/>
              </a:rPr>
              <a:t>Γενικές αρχές που διέπουν </a:t>
            </a:r>
          </a:p>
          <a:p>
            <a:pPr algn="ctr"/>
            <a:r>
              <a:rPr lang="el-GR" sz="3200" b="1" dirty="0" smtClean="0">
                <a:latin typeface="Times New Roman" panose="02020603050405020304" pitchFamily="18" charset="0"/>
                <a:cs typeface="Times New Roman" panose="02020603050405020304" pitchFamily="18" charset="0"/>
              </a:rPr>
              <a:t>τη διακίνηση και εμπορία </a:t>
            </a:r>
          </a:p>
          <a:p>
            <a:pPr algn="ctr"/>
            <a:r>
              <a:rPr lang="el-GR" sz="3200" b="1" dirty="0" smtClean="0">
                <a:latin typeface="Times New Roman" panose="02020603050405020304" pitchFamily="18" charset="0"/>
                <a:cs typeface="Times New Roman" panose="02020603050405020304" pitchFamily="18" charset="0"/>
              </a:rPr>
              <a:t>προϊόντων και υπηρεσιών</a:t>
            </a:r>
          </a:p>
        </p:txBody>
      </p:sp>
    </p:spTree>
    <p:extLst>
      <p:ext uri="{BB962C8B-B14F-4D97-AF65-F5344CB8AC3E}">
        <p14:creationId xmlns:p14="http://schemas.microsoft.com/office/powerpoint/2010/main" val="3792501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323528" y="1412776"/>
            <a:ext cx="2232248" cy="3528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anose="02020603050405020304" pitchFamily="18" charset="0"/>
                <a:cs typeface="Times New Roman" panose="02020603050405020304" pitchFamily="18" charset="0"/>
              </a:rPr>
              <a:t>Όποιος </a:t>
            </a:r>
          </a:p>
          <a:p>
            <a:pPr algn="ctr"/>
            <a:endParaRPr lang="el-GR" b="1" dirty="0" smtClean="0">
              <a:latin typeface="Times New Roman" panose="02020603050405020304" pitchFamily="18" charset="0"/>
              <a:cs typeface="Times New Roman" panose="02020603050405020304" pitchFamily="18" charset="0"/>
            </a:endParaRPr>
          </a:p>
          <a:p>
            <a:pPr algn="ctr"/>
            <a:r>
              <a:rPr lang="el-GR" sz="2800" b="1" u="sng" dirty="0" smtClean="0">
                <a:latin typeface="Times New Roman" panose="02020603050405020304" pitchFamily="18" charset="0"/>
                <a:cs typeface="Times New Roman" panose="02020603050405020304" pitchFamily="18" charset="0"/>
              </a:rPr>
              <a:t>διακινεί προϊόντα </a:t>
            </a:r>
          </a:p>
          <a:p>
            <a:pPr algn="ctr"/>
            <a:endParaRPr lang="el-GR" b="1" dirty="0" smtClean="0">
              <a:latin typeface="Times New Roman" panose="02020603050405020304" pitchFamily="18" charset="0"/>
              <a:cs typeface="Times New Roman" panose="02020603050405020304" pitchFamily="18" charset="0"/>
            </a:endParaRPr>
          </a:p>
          <a:p>
            <a:pPr algn="ctr"/>
            <a:r>
              <a:rPr lang="el-GR" b="1" dirty="0" err="1" smtClean="0">
                <a:latin typeface="Times New Roman" panose="02020603050405020304" pitchFamily="18" charset="0"/>
                <a:cs typeface="Times New Roman" panose="02020603050405020304" pitchFamily="18" charset="0"/>
              </a:rPr>
              <a:t>η΄</a:t>
            </a:r>
            <a:endParaRPr lang="el-GR" b="1" dirty="0" smtClean="0">
              <a:latin typeface="Times New Roman" panose="02020603050405020304" pitchFamily="18" charset="0"/>
              <a:cs typeface="Times New Roman" panose="02020603050405020304" pitchFamily="18" charset="0"/>
            </a:endParaRPr>
          </a:p>
          <a:p>
            <a:pPr algn="ctr"/>
            <a:endParaRPr lang="el-GR" b="1" dirty="0" smtClean="0">
              <a:latin typeface="Times New Roman" panose="02020603050405020304" pitchFamily="18" charset="0"/>
              <a:cs typeface="Times New Roman" panose="02020603050405020304" pitchFamily="18" charset="0"/>
            </a:endParaRPr>
          </a:p>
          <a:p>
            <a:pPr algn="ctr"/>
            <a:r>
              <a:rPr lang="el-GR" sz="2800" b="1" u="sng" dirty="0" smtClean="0">
                <a:latin typeface="Times New Roman" panose="02020603050405020304" pitchFamily="18" charset="0"/>
                <a:cs typeface="Times New Roman" panose="02020603050405020304" pitchFamily="18" charset="0"/>
              </a:rPr>
              <a:t> παρέχει υπηρεσίες</a:t>
            </a:r>
            <a:endParaRPr lang="el-GR" sz="2800" u="sng" dirty="0"/>
          </a:p>
        </p:txBody>
      </p:sp>
      <p:sp>
        <p:nvSpPr>
          <p:cNvPr id="6" name="5 - Ορθογώνιο"/>
          <p:cNvSpPr/>
          <p:nvPr/>
        </p:nvSpPr>
        <p:spPr>
          <a:xfrm>
            <a:off x="5796136" y="1268760"/>
            <a:ext cx="2808312"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Ορθή, έγκυρη και έγκαιρη ενημέρωση του καταναλωτή</a:t>
            </a:r>
            <a:endParaRPr lang="el-GR" sz="2400" dirty="0"/>
          </a:p>
        </p:txBody>
      </p:sp>
      <p:sp>
        <p:nvSpPr>
          <p:cNvPr id="7" name="6 - Ορθογώνιο"/>
          <p:cNvSpPr/>
          <p:nvPr/>
        </p:nvSpPr>
        <p:spPr>
          <a:xfrm>
            <a:off x="5796136" y="3789040"/>
            <a:ext cx="295232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Τήρηση των κανόνες υγιεινής και ασφάλειας</a:t>
            </a:r>
          </a:p>
        </p:txBody>
      </p:sp>
      <p:sp>
        <p:nvSpPr>
          <p:cNvPr id="9" name="8 - Ορθογώνιο"/>
          <p:cNvSpPr/>
          <p:nvPr/>
        </p:nvSpPr>
        <p:spPr>
          <a:xfrm>
            <a:off x="5796136" y="2492896"/>
            <a:ext cx="288032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Ορθότητα </a:t>
            </a:r>
          </a:p>
          <a:p>
            <a:pPr algn="ctr"/>
            <a:r>
              <a:rPr lang="el-GR" sz="2400" b="1" dirty="0" smtClean="0">
                <a:latin typeface="Times New Roman" panose="02020603050405020304" pitchFamily="18" charset="0"/>
                <a:cs typeface="Times New Roman" panose="02020603050405020304" pitchFamily="18" charset="0"/>
              </a:rPr>
              <a:t>συναλλαγής</a:t>
            </a:r>
          </a:p>
        </p:txBody>
      </p:sp>
      <p:sp>
        <p:nvSpPr>
          <p:cNvPr id="10" name="9 - Δεξιό βέλος"/>
          <p:cNvSpPr/>
          <p:nvPr/>
        </p:nvSpPr>
        <p:spPr>
          <a:xfrm>
            <a:off x="3059832" y="1916832"/>
            <a:ext cx="2448272" cy="2140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υποχρεούται να εξασφαλίζει </a:t>
            </a:r>
            <a:endParaRPr lang="el-GR" sz="2400" dirty="0">
              <a:solidFill>
                <a:srgbClr val="FF0000"/>
              </a:solidFill>
            </a:endParaRPr>
          </a:p>
        </p:txBody>
      </p:sp>
    </p:spTree>
    <p:extLst>
      <p:ext uri="{BB962C8B-B14F-4D97-AF65-F5344CB8AC3E}">
        <p14:creationId xmlns:p14="http://schemas.microsoft.com/office/powerpoint/2010/main" val="3792501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6</a:t>
            </a:r>
          </a:p>
          <a:p>
            <a:pPr algn="ctr"/>
            <a:r>
              <a:rPr lang="el-GR" sz="3200" b="1" dirty="0" smtClean="0">
                <a:latin typeface="Times New Roman" panose="02020603050405020304" pitchFamily="18" charset="0"/>
                <a:cs typeface="Times New Roman" panose="02020603050405020304" pitchFamily="18" charset="0"/>
              </a:rPr>
              <a:t>Επισήμανση τροφίμων</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179512" y="1628800"/>
            <a:ext cx="302433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anose="02020603050405020304" pitchFamily="18" charset="0"/>
                <a:cs typeface="Times New Roman" panose="02020603050405020304" pitchFamily="18" charset="0"/>
              </a:rPr>
              <a:t>Τα </a:t>
            </a:r>
          </a:p>
          <a:p>
            <a:pPr algn="ctr"/>
            <a:r>
              <a:rPr lang="el-GR" sz="2800" b="1" dirty="0" err="1" smtClean="0">
                <a:latin typeface="Times New Roman" panose="02020603050405020304" pitchFamily="18" charset="0"/>
                <a:cs typeface="Times New Roman" panose="02020603050405020304" pitchFamily="18" charset="0"/>
              </a:rPr>
              <a:t>προσυσκευασμένα</a:t>
            </a:r>
            <a:r>
              <a:rPr lang="el-GR" sz="2800" b="1" dirty="0" smtClean="0">
                <a:latin typeface="Times New Roman" panose="02020603050405020304" pitchFamily="18" charset="0"/>
                <a:cs typeface="Times New Roman" panose="02020603050405020304" pitchFamily="18" charset="0"/>
              </a:rPr>
              <a:t> τρόφιμα</a:t>
            </a:r>
            <a:endParaRPr lang="el-GR" sz="2800" u="sng" dirty="0"/>
          </a:p>
        </p:txBody>
      </p:sp>
      <p:sp>
        <p:nvSpPr>
          <p:cNvPr id="6" name="5 - Ορθογώνιο"/>
          <p:cNvSpPr/>
          <p:nvPr/>
        </p:nvSpPr>
        <p:spPr>
          <a:xfrm>
            <a:off x="6012160" y="1268760"/>
            <a:ext cx="29523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Άρθρο 11 του Κώδικα Τροφίμων και Ποτών</a:t>
            </a:r>
            <a:endParaRPr lang="el-GR" sz="2400" dirty="0"/>
          </a:p>
        </p:txBody>
      </p:sp>
      <p:sp>
        <p:nvSpPr>
          <p:cNvPr id="7" name="6 - Ορθογώνιο"/>
          <p:cNvSpPr/>
          <p:nvPr/>
        </p:nvSpPr>
        <p:spPr>
          <a:xfrm>
            <a:off x="6012160" y="3789040"/>
            <a:ext cx="295232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Γεωγραφικές ενδείξεις </a:t>
            </a:r>
          </a:p>
          <a:p>
            <a:pPr algn="ctr"/>
            <a:r>
              <a:rPr lang="el-GR" sz="2400" b="1" dirty="0" smtClean="0">
                <a:latin typeface="Times New Roman" panose="02020603050405020304" pitchFamily="18" charset="0"/>
                <a:cs typeface="Times New Roman" panose="02020603050405020304" pitchFamily="18" charset="0"/>
              </a:rPr>
              <a:t>ΠΟΠ/ΠΓΕ</a:t>
            </a:r>
          </a:p>
        </p:txBody>
      </p:sp>
      <p:sp>
        <p:nvSpPr>
          <p:cNvPr id="9" name="8 - Ορθογώνιο"/>
          <p:cNvSpPr/>
          <p:nvPr/>
        </p:nvSpPr>
        <p:spPr>
          <a:xfrm>
            <a:off x="6012160" y="2492896"/>
            <a:ext cx="295232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Κανονισμό (ΕΕ) αριθ. 1169/2011</a:t>
            </a:r>
          </a:p>
        </p:txBody>
      </p:sp>
      <p:sp>
        <p:nvSpPr>
          <p:cNvPr id="10" name="9 - Δεξιό βέλος"/>
          <p:cNvSpPr/>
          <p:nvPr/>
        </p:nvSpPr>
        <p:spPr>
          <a:xfrm>
            <a:off x="3419872" y="1700808"/>
            <a:ext cx="2448272" cy="2356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 διατίθενται στον τελικό καταναλωτή</a:t>
            </a:r>
            <a:endParaRPr lang="el-GR" sz="2400" dirty="0">
              <a:solidFill>
                <a:srgbClr val="FF0000"/>
              </a:solidFill>
            </a:endParaRPr>
          </a:p>
        </p:txBody>
      </p:sp>
      <p:sp>
        <p:nvSpPr>
          <p:cNvPr id="8" name="7 - Ορθογώνιο"/>
          <p:cNvSpPr/>
          <p:nvPr/>
        </p:nvSpPr>
        <p:spPr>
          <a:xfrm>
            <a:off x="179512" y="5373216"/>
            <a:ext cx="8712968"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ΚΕΦΑΛΑΙΟ 1 - ΚΑΝΟΝΩΝ ΔΙΕΠΠΥ</a:t>
            </a:r>
          </a:p>
          <a:p>
            <a:pPr algn="ctr"/>
            <a:r>
              <a:rPr lang="el-GR" b="1" dirty="0" smtClean="0">
                <a:latin typeface="Times New Roman" pitchFamily="18" charset="0"/>
                <a:cs typeface="Times New Roman" pitchFamily="18" charset="0"/>
              </a:rPr>
              <a:t>ΕΠΑΡΚΗΣ ΠΛΗΡΟΦΟΡΗΣΗ ΚΑΤΑΝΑΛΩΤΩΝ ΤΗΡΗΣΗ ΠΙΝΑΚΙΔΩΝ ΚΑΙ ΑΛΛΕΣ ΔΙΑΤΑΞΕΙΣ</a:t>
            </a:r>
            <a:endParaRPr lang="el-GR"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179512" y="1628800"/>
            <a:ext cx="302433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anose="02020603050405020304" pitchFamily="18" charset="0"/>
                <a:cs typeface="Times New Roman" panose="02020603050405020304" pitchFamily="18" charset="0"/>
              </a:rPr>
              <a:t>Τα ΜΗ</a:t>
            </a:r>
          </a:p>
          <a:p>
            <a:pPr algn="ctr"/>
            <a:r>
              <a:rPr lang="el-GR" sz="2800" b="1" dirty="0" err="1" smtClean="0">
                <a:latin typeface="Times New Roman" panose="02020603050405020304" pitchFamily="18" charset="0"/>
                <a:cs typeface="Times New Roman" panose="02020603050405020304" pitchFamily="18" charset="0"/>
              </a:rPr>
              <a:t>προσυσκευασμένα</a:t>
            </a:r>
            <a:r>
              <a:rPr lang="el-GR" sz="2800" b="1" dirty="0" smtClean="0">
                <a:latin typeface="Times New Roman" panose="02020603050405020304" pitchFamily="18" charset="0"/>
                <a:cs typeface="Times New Roman" panose="02020603050405020304" pitchFamily="18" charset="0"/>
              </a:rPr>
              <a:t> τρόφιμα</a:t>
            </a:r>
            <a:endParaRPr lang="el-GR" sz="2800" u="sng" dirty="0"/>
          </a:p>
        </p:txBody>
      </p:sp>
      <p:sp>
        <p:nvSpPr>
          <p:cNvPr id="6" name="5 - Ορθογώνιο"/>
          <p:cNvSpPr/>
          <p:nvPr/>
        </p:nvSpPr>
        <p:spPr>
          <a:xfrm>
            <a:off x="6012160" y="1268760"/>
            <a:ext cx="2880320"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Η ονομασία πώλησης ή το είδος</a:t>
            </a:r>
            <a:endParaRPr lang="el-GR" sz="2400" dirty="0"/>
          </a:p>
        </p:txBody>
      </p:sp>
      <p:sp>
        <p:nvSpPr>
          <p:cNvPr id="7" name="6 - Ορθογώνιο"/>
          <p:cNvSpPr/>
          <p:nvPr/>
        </p:nvSpPr>
        <p:spPr>
          <a:xfrm>
            <a:off x="6012160" y="4149080"/>
            <a:ext cx="288032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Η τιμή ανά μονάδα μέτρησης</a:t>
            </a:r>
          </a:p>
        </p:txBody>
      </p:sp>
      <p:sp>
        <p:nvSpPr>
          <p:cNvPr id="9" name="8 - Ορθογώνιο"/>
          <p:cNvSpPr/>
          <p:nvPr/>
        </p:nvSpPr>
        <p:spPr>
          <a:xfrm>
            <a:off x="6012160" y="2204864"/>
            <a:ext cx="288032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Η ποιότητα και η ποικιλία του είδους</a:t>
            </a:r>
          </a:p>
        </p:txBody>
      </p:sp>
      <p:sp>
        <p:nvSpPr>
          <p:cNvPr id="10" name="9 - Δεξιό βέλος"/>
          <p:cNvSpPr/>
          <p:nvPr/>
        </p:nvSpPr>
        <p:spPr>
          <a:xfrm>
            <a:off x="3419872" y="1700808"/>
            <a:ext cx="2448272" cy="2520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 </a:t>
            </a:r>
            <a:r>
              <a:rPr lang="el-GR" sz="2800" b="1" dirty="0" smtClean="0">
                <a:solidFill>
                  <a:srgbClr val="FF0000"/>
                </a:solidFill>
                <a:latin typeface="Times New Roman" panose="02020603050405020304" pitchFamily="18" charset="0"/>
                <a:cs typeface="Times New Roman" panose="02020603050405020304" pitchFamily="18" charset="0"/>
              </a:rPr>
              <a:t>ελάχιστες ενδείξεις</a:t>
            </a:r>
            <a:endParaRPr lang="el-GR" sz="2800" dirty="0">
              <a:solidFill>
                <a:srgbClr val="FF0000"/>
              </a:solidFill>
            </a:endParaRPr>
          </a:p>
        </p:txBody>
      </p:sp>
      <p:sp>
        <p:nvSpPr>
          <p:cNvPr id="8" name="7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ΚΕΦΑΛΑΙΟ 1 - ΚΑΝΟΝΩΝ ΔΙΕΠΠΥ</a:t>
            </a:r>
          </a:p>
          <a:p>
            <a:pPr algn="ctr"/>
            <a:r>
              <a:rPr lang="el-GR" b="1" dirty="0" smtClean="0">
                <a:latin typeface="Times New Roman" pitchFamily="18" charset="0"/>
                <a:cs typeface="Times New Roman" pitchFamily="18" charset="0"/>
              </a:rPr>
              <a:t>ΕΠΑΡΚΗΣ ΠΛΗΡΟΦΟΡΗΣΗ ΚΑΤΑΝΑΛΩΤΩΝ ΤΗΡΗΣΗ ΠΙΝΑΚΙΔΩΝ ΚΑΙ ΑΛΛΕΣ ΔΙΑΤΑΞΕΙΣ</a:t>
            </a:r>
            <a:endParaRPr lang="el-GR" b="1" dirty="0">
              <a:latin typeface="Times New Roman" pitchFamily="18" charset="0"/>
              <a:cs typeface="Times New Roman" pitchFamily="18" charset="0"/>
            </a:endParaRPr>
          </a:p>
        </p:txBody>
      </p:sp>
      <p:sp>
        <p:nvSpPr>
          <p:cNvPr id="12" name="11 - Ορθογώνιο"/>
          <p:cNvSpPr/>
          <p:nvPr/>
        </p:nvSpPr>
        <p:spPr>
          <a:xfrm>
            <a:off x="6012160" y="3140968"/>
            <a:ext cx="2880320" cy="800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Η χώρα καταγωγής / τόπος προέλευσης</a:t>
            </a:r>
          </a:p>
        </p:txBody>
      </p:sp>
    </p:spTree>
    <p:extLst>
      <p:ext uri="{BB962C8B-B14F-4D97-AF65-F5344CB8AC3E}">
        <p14:creationId xmlns:p14="http://schemas.microsoft.com/office/powerpoint/2010/main" val="3792501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7</a:t>
            </a:r>
          </a:p>
          <a:p>
            <a:pPr algn="ctr"/>
            <a:r>
              <a:rPr lang="el-GR" sz="3600" b="1" dirty="0" smtClean="0">
                <a:latin typeface="Times New Roman" panose="02020603050405020304" pitchFamily="18" charset="0"/>
                <a:cs typeface="Times New Roman" panose="02020603050405020304" pitchFamily="18" charset="0"/>
              </a:rPr>
              <a:t>Τήρηση πινακίδων</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179512" y="1628800"/>
            <a:ext cx="3312368" cy="273630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anose="02020603050405020304" pitchFamily="18" charset="0"/>
                <a:cs typeface="Times New Roman" panose="02020603050405020304" pitchFamily="18" charset="0"/>
              </a:rPr>
              <a:t>ΔΙΑΘΕΣΗ ΠΡΟΪΟΝΤΩΝ</a:t>
            </a:r>
          </a:p>
          <a:p>
            <a:pPr algn="ctr"/>
            <a:r>
              <a:rPr lang="el-GR" sz="2800" b="1" dirty="0" smtClean="0">
                <a:latin typeface="Times New Roman" panose="02020603050405020304" pitchFamily="18" charset="0"/>
                <a:cs typeface="Times New Roman" panose="02020603050405020304" pitchFamily="18" charset="0"/>
              </a:rPr>
              <a:t>ΣΤΕΓΑΣΜΕΝΩΝ</a:t>
            </a:r>
            <a:endParaRPr lang="el-GR" sz="2800" dirty="0" smtClean="0"/>
          </a:p>
          <a:p>
            <a:pPr algn="ctr"/>
            <a:r>
              <a:rPr lang="el-GR" sz="2800" b="1" dirty="0" smtClean="0">
                <a:latin typeface="Times New Roman" panose="02020603050405020304" pitchFamily="18" charset="0"/>
                <a:cs typeface="Times New Roman" panose="02020603050405020304" pitchFamily="18" charset="0"/>
              </a:rPr>
              <a:t>ΚΑΤΑΣΤΗΜΑΤΩΝ / ΥΠΑΙΘΡΙΟΥ</a:t>
            </a:r>
          </a:p>
        </p:txBody>
      </p:sp>
      <p:sp>
        <p:nvSpPr>
          <p:cNvPr id="6" name="5 - Ορθογώνιο"/>
          <p:cNvSpPr/>
          <p:nvPr/>
        </p:nvSpPr>
        <p:spPr>
          <a:xfrm>
            <a:off x="6012160" y="1268760"/>
            <a:ext cx="2880320" cy="7920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Απαιτούμενες ενδείξεις</a:t>
            </a:r>
            <a:endParaRPr lang="el-GR" sz="2400" dirty="0"/>
          </a:p>
        </p:txBody>
      </p:sp>
      <p:sp>
        <p:nvSpPr>
          <p:cNvPr id="7" name="6 - Ορθογώνιο"/>
          <p:cNvSpPr/>
          <p:nvPr/>
        </p:nvSpPr>
        <p:spPr>
          <a:xfrm>
            <a:off x="6012160" y="4149080"/>
            <a:ext cx="2880320"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Μη παραποίηση/</a:t>
            </a:r>
          </a:p>
          <a:p>
            <a:pPr algn="ctr"/>
            <a:r>
              <a:rPr lang="el-GR" sz="2400" b="1" dirty="0" smtClean="0">
                <a:latin typeface="Times New Roman" panose="02020603050405020304" pitchFamily="18" charset="0"/>
                <a:cs typeface="Times New Roman" panose="02020603050405020304" pitchFamily="18" charset="0"/>
              </a:rPr>
              <a:t>καταστροφή</a:t>
            </a:r>
          </a:p>
        </p:txBody>
      </p:sp>
      <p:sp>
        <p:nvSpPr>
          <p:cNvPr id="9" name="8 - Ορθογώνιο"/>
          <p:cNvSpPr/>
          <p:nvPr/>
        </p:nvSpPr>
        <p:spPr>
          <a:xfrm>
            <a:off x="6012160" y="2204864"/>
            <a:ext cx="2880320"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Κατάλληλη τοποθέτηση </a:t>
            </a:r>
          </a:p>
        </p:txBody>
      </p:sp>
      <p:sp>
        <p:nvSpPr>
          <p:cNvPr id="10" name="9 - Δεξιό βέλος"/>
          <p:cNvSpPr/>
          <p:nvPr/>
        </p:nvSpPr>
        <p:spPr>
          <a:xfrm>
            <a:off x="3563888" y="1700808"/>
            <a:ext cx="2376264" cy="2520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 </a:t>
            </a:r>
            <a:r>
              <a:rPr lang="el-GR" sz="2800" b="1" dirty="0" smtClean="0">
                <a:solidFill>
                  <a:srgbClr val="FF0000"/>
                </a:solidFill>
                <a:latin typeface="Times New Roman" panose="02020603050405020304" pitchFamily="18" charset="0"/>
                <a:cs typeface="Times New Roman" panose="02020603050405020304" pitchFamily="18" charset="0"/>
              </a:rPr>
              <a:t> </a:t>
            </a:r>
            <a:r>
              <a:rPr lang="el-GR" sz="2600" b="1" dirty="0" smtClean="0">
                <a:solidFill>
                  <a:srgbClr val="FF0000"/>
                </a:solidFill>
                <a:latin typeface="Times New Roman" panose="02020603050405020304" pitchFamily="18" charset="0"/>
                <a:cs typeface="Times New Roman" panose="02020603050405020304" pitchFamily="18" charset="0"/>
              </a:rPr>
              <a:t>Πινακίδες λιανικής πώλησης</a:t>
            </a:r>
            <a:endParaRPr lang="el-GR" sz="2600" dirty="0">
              <a:solidFill>
                <a:srgbClr val="FF0000"/>
              </a:solidFill>
            </a:endParaRPr>
          </a:p>
        </p:txBody>
      </p:sp>
      <p:sp>
        <p:nvSpPr>
          <p:cNvPr id="8" name="7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ΚΕΦΑΛΑΙΟ 1 - ΚΑΝΟΝΩΝ ΔΙΕΠΠΥ</a:t>
            </a:r>
          </a:p>
          <a:p>
            <a:pPr algn="ctr"/>
            <a:r>
              <a:rPr lang="el-GR" b="1" dirty="0" smtClean="0">
                <a:latin typeface="Times New Roman" pitchFamily="18" charset="0"/>
                <a:cs typeface="Times New Roman" pitchFamily="18" charset="0"/>
              </a:rPr>
              <a:t>ΕΠΑΡΚΗΣ ΠΛΗΡΟΦΟΡΗΣΗ ΚΑΤΑΝΑΛΩΤΩΝ ΤΗΡΗΣΗ ΠΙΝΑΚΙΔΩΝ ΚΑΙ ΑΛΛΕΣ ΔΙΑΤΑΞΕΙΣ</a:t>
            </a:r>
            <a:endParaRPr lang="el-GR" b="1" dirty="0">
              <a:latin typeface="Times New Roman" pitchFamily="18" charset="0"/>
              <a:cs typeface="Times New Roman" pitchFamily="18" charset="0"/>
            </a:endParaRPr>
          </a:p>
        </p:txBody>
      </p:sp>
      <p:sp>
        <p:nvSpPr>
          <p:cNvPr id="12" name="11 - Ορθογώνιο"/>
          <p:cNvSpPr/>
          <p:nvPr/>
        </p:nvSpPr>
        <p:spPr>
          <a:xfrm>
            <a:off x="6012160" y="3140968"/>
            <a:ext cx="2880320" cy="8004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Υποχρεωτικά στην ελληνική γλώσσα</a:t>
            </a:r>
          </a:p>
        </p:txBody>
      </p:sp>
    </p:spTree>
    <p:extLst>
      <p:ext uri="{BB962C8B-B14F-4D97-AF65-F5344CB8AC3E}">
        <p14:creationId xmlns:p14="http://schemas.microsoft.com/office/powerpoint/2010/main" val="3792501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8</a:t>
            </a:r>
          </a:p>
          <a:p>
            <a:pPr algn="ctr"/>
            <a:r>
              <a:rPr lang="el-GR" sz="3600" b="1" dirty="0" smtClean="0">
                <a:latin typeface="Times New Roman" panose="02020603050405020304" pitchFamily="18" charset="0"/>
                <a:cs typeface="Times New Roman" panose="02020603050405020304" pitchFamily="18" charset="0"/>
              </a:rPr>
              <a:t>Κανόνες σχετικά με </a:t>
            </a:r>
          </a:p>
          <a:p>
            <a:pPr algn="ctr"/>
            <a:r>
              <a:rPr lang="el-GR" sz="3600" b="1" dirty="0" smtClean="0">
                <a:latin typeface="Times New Roman" panose="02020603050405020304" pitchFamily="18" charset="0"/>
                <a:cs typeface="Times New Roman" panose="02020603050405020304" pitchFamily="18" charset="0"/>
              </a:rPr>
              <a:t>την ποσότητα προϊόντων</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5" name="4 - Ορθογώνιο"/>
          <p:cNvSpPr/>
          <p:nvPr/>
        </p:nvSpPr>
        <p:spPr>
          <a:xfrm>
            <a:off x="0" y="1196752"/>
            <a:ext cx="4067944" cy="18002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anose="02020603050405020304" pitchFamily="18" charset="0"/>
                <a:cs typeface="Times New Roman" panose="02020603050405020304" pitchFamily="18" charset="0"/>
              </a:rPr>
              <a:t>ΑΓΟΡΑ-ΔΙΑΘΕΣΗ</a:t>
            </a:r>
          </a:p>
          <a:p>
            <a:pPr algn="ctr"/>
            <a:r>
              <a:rPr lang="el-GR" sz="2600" b="1" dirty="0" smtClean="0">
                <a:latin typeface="Times New Roman" panose="02020603050405020304" pitchFamily="18" charset="0"/>
                <a:cs typeface="Times New Roman" panose="02020603050405020304" pitchFamily="18" charset="0"/>
              </a:rPr>
              <a:t>ΠΡΟΣΥΣΚΕΥΑΣΜΕΝΩΝ</a:t>
            </a:r>
          </a:p>
          <a:p>
            <a:pPr algn="ctr"/>
            <a:r>
              <a:rPr lang="el-GR" sz="2800" b="1" dirty="0" smtClean="0">
                <a:latin typeface="Times New Roman" panose="02020603050405020304" pitchFamily="18" charset="0"/>
                <a:cs typeface="Times New Roman" panose="02020603050405020304" pitchFamily="18" charset="0"/>
              </a:rPr>
              <a:t>ΠΡΟΪΟΝΤΩΝ</a:t>
            </a:r>
          </a:p>
          <a:p>
            <a:pPr algn="ctr"/>
            <a:endParaRPr lang="el-GR" sz="2800" b="1" dirty="0" smtClean="0">
              <a:latin typeface="Times New Roman" panose="02020603050405020304" pitchFamily="18" charset="0"/>
              <a:cs typeface="Times New Roman" panose="02020603050405020304" pitchFamily="18" charset="0"/>
            </a:endParaRPr>
          </a:p>
        </p:txBody>
      </p:sp>
      <p:sp>
        <p:nvSpPr>
          <p:cNvPr id="6" name="5 - Ορθογώνιο"/>
          <p:cNvSpPr/>
          <p:nvPr/>
        </p:nvSpPr>
        <p:spPr>
          <a:xfrm>
            <a:off x="6012160" y="1196752"/>
            <a:ext cx="2880320" cy="18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anose="02020603050405020304" pitchFamily="18" charset="0"/>
                <a:cs typeface="Times New Roman" panose="02020603050405020304" pitchFamily="18" charset="0"/>
              </a:rPr>
              <a:t> </a:t>
            </a:r>
            <a:r>
              <a:rPr lang="el-GR" sz="2800" b="1" dirty="0" smtClean="0">
                <a:latin typeface="Times New Roman" panose="02020603050405020304" pitchFamily="18" charset="0"/>
                <a:cs typeface="Times New Roman" panose="02020603050405020304" pitchFamily="18" charset="0"/>
              </a:rPr>
              <a:t> Καθαρής ποσότητας περιεχομένου</a:t>
            </a:r>
            <a:endParaRPr lang="el-GR" sz="2800" dirty="0"/>
          </a:p>
        </p:txBody>
      </p:sp>
      <p:sp>
        <p:nvSpPr>
          <p:cNvPr id="10" name="9 - Δεξιό βέλος"/>
          <p:cNvSpPr/>
          <p:nvPr/>
        </p:nvSpPr>
        <p:spPr>
          <a:xfrm>
            <a:off x="4283968" y="1268760"/>
            <a:ext cx="1584176"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rgbClr val="FF0000"/>
                </a:solidFill>
                <a:latin typeface="Times New Roman" panose="02020603050405020304" pitchFamily="18" charset="0"/>
                <a:cs typeface="Times New Roman" panose="02020603050405020304" pitchFamily="18" charset="0"/>
              </a:rPr>
              <a:t> </a:t>
            </a:r>
            <a:r>
              <a:rPr lang="el-GR" sz="2800" b="1" dirty="0" smtClean="0">
                <a:solidFill>
                  <a:srgbClr val="FF0000"/>
                </a:solidFill>
                <a:latin typeface="Times New Roman" panose="02020603050405020304" pitchFamily="18" charset="0"/>
                <a:cs typeface="Times New Roman" panose="02020603050405020304" pitchFamily="18" charset="0"/>
              </a:rPr>
              <a:t> </a:t>
            </a:r>
            <a:r>
              <a:rPr lang="el-GR" sz="2200" b="1" dirty="0" smtClean="0">
                <a:solidFill>
                  <a:srgbClr val="FF0000"/>
                </a:solidFill>
                <a:latin typeface="Times New Roman" panose="02020603050405020304" pitchFamily="18" charset="0"/>
                <a:cs typeface="Times New Roman" panose="02020603050405020304" pitchFamily="18" charset="0"/>
              </a:rPr>
              <a:t>ΒΑΣΗ </a:t>
            </a:r>
            <a:endParaRPr lang="el-GR" sz="2200" dirty="0">
              <a:solidFill>
                <a:srgbClr val="FF0000"/>
              </a:solidFill>
            </a:endParaRPr>
          </a:p>
        </p:txBody>
      </p:sp>
      <p:sp>
        <p:nvSpPr>
          <p:cNvPr id="8" name="7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ΚΕΦΑΛΑΙΟ 1 - ΚΑΝΟΝΩΝ ΔΙΕΠΠΥ</a:t>
            </a:r>
          </a:p>
          <a:p>
            <a:pPr algn="ctr"/>
            <a:r>
              <a:rPr lang="el-GR" b="1" dirty="0" smtClean="0">
                <a:latin typeface="Times New Roman" pitchFamily="18" charset="0"/>
                <a:cs typeface="Times New Roman" pitchFamily="18" charset="0"/>
              </a:rPr>
              <a:t>ΕΠΑΡΚΗΣ ΠΛΗΡΟΦΟΡΗΣΗ ΚΑΤΑΝΑΛΩΤΩΝ ΤΗΡΗΣΗ ΠΙΝΑΚΙΔΩΝ ΚΑΙ ΑΛΛΕΣ ΔΙΑΤΑΞΕΙΣ</a:t>
            </a:r>
            <a:endParaRPr lang="el-GR" b="1" dirty="0">
              <a:latin typeface="Times New Roman" pitchFamily="18" charset="0"/>
              <a:cs typeface="Times New Roman" pitchFamily="18" charset="0"/>
            </a:endParaRPr>
          </a:p>
        </p:txBody>
      </p:sp>
      <p:sp>
        <p:nvSpPr>
          <p:cNvPr id="16" name="15 - Έλλειψη"/>
          <p:cNvSpPr/>
          <p:nvPr/>
        </p:nvSpPr>
        <p:spPr>
          <a:xfrm>
            <a:off x="2699792" y="3212976"/>
            <a:ext cx="3816424" cy="17784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Times New Roman" pitchFamily="18" charset="0"/>
                <a:cs typeface="Times New Roman" pitchFamily="18" charset="0"/>
              </a:rPr>
              <a:t>ΕΠΙΤΡΕΠΕΤΑΙ  ΧΥΔΗΝ </a:t>
            </a:r>
          </a:p>
          <a:p>
            <a:pPr algn="ctr"/>
            <a:r>
              <a:rPr lang="el-GR" sz="2800" b="1" dirty="0" smtClean="0">
                <a:solidFill>
                  <a:schemeClr val="tx1"/>
                </a:solidFill>
                <a:latin typeface="Times New Roman" pitchFamily="18" charset="0"/>
                <a:cs typeface="Times New Roman" pitchFamily="18" charset="0"/>
              </a:rPr>
              <a:t>ΠΩΛΗΣΗ</a:t>
            </a:r>
            <a:endParaRPr lang="el-GR"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720079"/>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200" u="sng" dirty="0" smtClean="0">
                <a:solidFill>
                  <a:prstClr val="black"/>
                </a:solidFill>
                <a:latin typeface="Times New Roman" pitchFamily="18" charset="0"/>
                <a:ea typeface="Times New Roman"/>
                <a:cs typeface="Times New Roman" pitchFamily="18" charset="0"/>
              </a:rPr>
              <a:t/>
            </a:r>
            <a:br>
              <a:rPr lang="en-US" sz="2200" u="sng" dirty="0" smtClean="0">
                <a:solidFill>
                  <a:prstClr val="black"/>
                </a:solidFill>
                <a:latin typeface="Times New Roman" pitchFamily="18" charset="0"/>
                <a:ea typeface="Times New Roman"/>
                <a:cs typeface="Times New Roman" pitchFamily="18" charset="0"/>
              </a:rPr>
            </a:br>
            <a:r>
              <a:rPr lang="en-US" sz="2200" u="sng" dirty="0" smtClean="0">
                <a:solidFill>
                  <a:prstClr val="black"/>
                </a:solidFill>
                <a:latin typeface="Times New Roman" pitchFamily="18" charset="0"/>
                <a:ea typeface="Times New Roman"/>
                <a:cs typeface="Times New Roman" pitchFamily="18" charset="0"/>
              </a:rPr>
              <a:t/>
            </a:r>
            <a:br>
              <a:rPr lang="en-US" sz="2200" u="sng" dirty="0" smtClean="0">
                <a:solidFill>
                  <a:prstClr val="black"/>
                </a:solidFill>
                <a:latin typeface="Times New Roman" pitchFamily="18" charset="0"/>
                <a:ea typeface="Times New Roman"/>
                <a:cs typeface="Times New Roman" pitchFamily="18" charset="0"/>
              </a:rPr>
            </a:br>
            <a:r>
              <a:rPr lang="en-US" sz="2200" u="sng" dirty="0" smtClean="0">
                <a:solidFill>
                  <a:prstClr val="black"/>
                </a:solidFill>
                <a:latin typeface="Times New Roman" pitchFamily="18" charset="0"/>
                <a:ea typeface="Times New Roman"/>
                <a:cs typeface="Times New Roman" pitchFamily="18" charset="0"/>
              </a:rPr>
              <a:t/>
            </a:r>
            <a:br>
              <a:rPr lang="en-US" sz="2200" u="sng" dirty="0" smtClean="0">
                <a:solidFill>
                  <a:prstClr val="black"/>
                </a:solidFill>
                <a:latin typeface="Times New Roman" pitchFamily="18" charset="0"/>
                <a:ea typeface="Times New Roman"/>
                <a:cs typeface="Times New Roman" pitchFamily="18" charset="0"/>
              </a:rPr>
            </a:br>
            <a:r>
              <a:rPr lang="en-US" sz="2200" u="sng" dirty="0" smtClean="0">
                <a:solidFill>
                  <a:prstClr val="black"/>
                </a:solidFill>
                <a:latin typeface="Times New Roman" pitchFamily="18" charset="0"/>
                <a:ea typeface="Times New Roman"/>
                <a:cs typeface="Times New Roman" pitchFamily="18" charset="0"/>
              </a:rPr>
              <a:t/>
            </a:r>
            <a:br>
              <a:rPr lang="en-US" sz="2200" u="sng"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124744"/>
            <a:ext cx="7772400" cy="3686567"/>
          </a:xfrm>
        </p:spPr>
        <p:style>
          <a:lnRef idx="1">
            <a:schemeClr val="accent1"/>
          </a:lnRef>
          <a:fillRef idx="2">
            <a:schemeClr val="accent1"/>
          </a:fillRef>
          <a:effectRef idx="1">
            <a:schemeClr val="accent1"/>
          </a:effectRef>
          <a:fontRef idx="minor">
            <a:schemeClr val="dk1"/>
          </a:fontRef>
        </p:style>
        <p:txBody>
          <a:bodyPr>
            <a:normAutofit fontScale="92500"/>
          </a:bodyPr>
          <a:lstStyle/>
          <a:p>
            <a:pPr algn="just"/>
            <a:r>
              <a:rPr lang="el-GR" sz="2400" b="1" u="sng" dirty="0" smtClean="0">
                <a:latin typeface="Times New Roman" pitchFamily="18" charset="0"/>
                <a:cs typeface="Times New Roman" pitchFamily="18" charset="0"/>
              </a:rPr>
              <a:t>Τομείς αρμοδιότητας</a:t>
            </a:r>
            <a:r>
              <a:rPr lang="el-GR" sz="2400" dirty="0" smtClean="0">
                <a:latin typeface="Times New Roman" pitchFamily="18" charset="0"/>
                <a:cs typeface="Times New Roman" pitchFamily="18" charset="0"/>
              </a:rPr>
              <a:t> της Γενικής Γραμματείας Εμπορίου </a:t>
            </a:r>
            <a:r>
              <a:rPr lang="el-GR" sz="2400" dirty="0" smtClean="0">
                <a:solidFill>
                  <a:srgbClr val="FF0000"/>
                </a:solidFill>
                <a:latin typeface="Times New Roman" pitchFamily="18" charset="0"/>
                <a:cs typeface="Times New Roman" pitchFamily="18" charset="0"/>
              </a:rPr>
              <a:t>είναι</a:t>
            </a:r>
            <a:r>
              <a:rPr lang="el-GR" sz="2400" dirty="0" smtClean="0">
                <a:latin typeface="Times New Roman" pitchFamily="18" charset="0"/>
                <a:cs typeface="Times New Roman" pitchFamily="18" charset="0"/>
              </a:rPr>
              <a:t>:</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 </a:t>
            </a:r>
            <a:r>
              <a:rPr lang="el-GR" sz="2400" b="1" dirty="0" smtClean="0">
                <a:latin typeface="Times New Roman" pitchFamily="18" charset="0"/>
                <a:cs typeface="Times New Roman" pitchFamily="18" charset="0"/>
              </a:rPr>
              <a:t>Το εμπόριο</a:t>
            </a:r>
          </a:p>
          <a:p>
            <a:pPr algn="just"/>
            <a:r>
              <a:rPr lang="el-GR" sz="2400" b="1" dirty="0" smtClean="0">
                <a:latin typeface="Times New Roman" pitchFamily="18" charset="0"/>
                <a:cs typeface="Times New Roman" pitchFamily="18" charset="0"/>
              </a:rPr>
              <a:t>- Η κατανάλωση</a:t>
            </a:r>
          </a:p>
          <a:p>
            <a:pPr algn="just"/>
            <a:r>
              <a:rPr lang="el-GR" sz="2400" b="1" dirty="0" smtClean="0">
                <a:latin typeface="Times New Roman" pitchFamily="18" charset="0"/>
                <a:cs typeface="Times New Roman" pitchFamily="18" charset="0"/>
              </a:rPr>
              <a:t>- Η λειτουργιά των επιχειρήσεων</a:t>
            </a:r>
          </a:p>
          <a:p>
            <a:pPr algn="just"/>
            <a:r>
              <a:rPr lang="el-GR" sz="2400" b="1" dirty="0" smtClean="0">
                <a:latin typeface="Times New Roman" pitchFamily="18" charset="0"/>
                <a:cs typeface="Times New Roman" pitchFamily="18" charset="0"/>
              </a:rPr>
              <a:t>- Η προστασία του καταναλωτή </a:t>
            </a:r>
          </a:p>
          <a:p>
            <a:pPr algn="just"/>
            <a:r>
              <a:rPr lang="el-GR" sz="2400" b="1" dirty="0" smtClean="0">
                <a:latin typeface="Times New Roman" pitchFamily="18" charset="0"/>
                <a:cs typeface="Times New Roman" pitchFamily="18" charset="0"/>
              </a:rPr>
              <a:t>- Η καταπολέμηση του </a:t>
            </a:r>
            <a:r>
              <a:rPr lang="el-GR" sz="2400" b="1" dirty="0" err="1" smtClean="0">
                <a:solidFill>
                  <a:srgbClr val="FF0000"/>
                </a:solidFill>
                <a:latin typeface="Times New Roman" pitchFamily="18" charset="0"/>
                <a:cs typeface="Times New Roman" pitchFamily="18" charset="0"/>
              </a:rPr>
              <a:t>παρεμπορίου</a:t>
            </a:r>
            <a:r>
              <a:rPr lang="el-GR" sz="2400" b="1" dirty="0" smtClean="0">
                <a:latin typeface="Times New Roman" pitchFamily="18" charset="0"/>
                <a:cs typeface="Times New Roman" pitchFamily="18" charset="0"/>
              </a:rPr>
              <a:t> </a:t>
            </a:r>
          </a:p>
          <a:p>
            <a:pPr algn="just"/>
            <a:r>
              <a:rPr lang="el-GR" sz="2400" b="1" dirty="0" smtClean="0">
                <a:latin typeface="Times New Roman" pitchFamily="18" charset="0"/>
                <a:cs typeface="Times New Roman" pitchFamily="18" charset="0"/>
              </a:rPr>
              <a:t>- Η εξάλειψη των </a:t>
            </a:r>
            <a:r>
              <a:rPr lang="el-GR" sz="2400" b="1" dirty="0" smtClean="0">
                <a:solidFill>
                  <a:srgbClr val="FF0000"/>
                </a:solidFill>
                <a:latin typeface="Times New Roman" pitchFamily="18" charset="0"/>
                <a:cs typeface="Times New Roman" pitchFamily="18" charset="0"/>
              </a:rPr>
              <a:t>αθέμιτων</a:t>
            </a:r>
            <a:r>
              <a:rPr lang="el-GR" sz="2400" b="1" dirty="0" smtClean="0">
                <a:latin typeface="Times New Roman" pitchFamily="18" charset="0"/>
                <a:cs typeface="Times New Roman" pitchFamily="18" charset="0"/>
              </a:rPr>
              <a:t> εμπορικών πρακτικών</a:t>
            </a:r>
          </a:p>
          <a:p>
            <a:pPr algn="just"/>
            <a:r>
              <a:rPr lang="el-GR" sz="2400" b="1" dirty="0" smtClean="0">
                <a:latin typeface="Times New Roman" pitchFamily="18" charset="0"/>
                <a:cs typeface="Times New Roman" pitchFamily="18" charset="0"/>
              </a:rPr>
              <a:t>- Η αξιοποίηση των δημοσίων συμβάσεων</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9</a:t>
            </a:r>
          </a:p>
          <a:p>
            <a:pPr algn="ctr"/>
            <a:r>
              <a:rPr lang="el-GR" sz="3600" b="1" dirty="0" smtClean="0">
                <a:latin typeface="Times New Roman" panose="02020603050405020304" pitchFamily="18" charset="0"/>
                <a:cs typeface="Times New Roman" panose="02020603050405020304" pitchFamily="18" charset="0"/>
              </a:rPr>
              <a:t>Τήρηση τιμοκαταλόγου επιχειρήσεων παροχής υπηρεσιών</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8" name="7 - Κύβος"/>
          <p:cNvSpPr/>
          <p:nvPr/>
        </p:nvSpPr>
        <p:spPr>
          <a:xfrm>
            <a:off x="611560" y="1916832"/>
            <a:ext cx="3096344" cy="2448272"/>
          </a:xfrm>
          <a:prstGeom prst="cub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latin typeface="Times New Roman" pitchFamily="18" charset="0"/>
                <a:cs typeface="Times New Roman" pitchFamily="18" charset="0"/>
              </a:rPr>
              <a:t>ΕΠΙΧΕΙΡΗΣΕΙΣ</a:t>
            </a:r>
          </a:p>
          <a:p>
            <a:pPr algn="ctr"/>
            <a:r>
              <a:rPr lang="el-GR" sz="2400" b="1" dirty="0" smtClean="0">
                <a:latin typeface="Times New Roman" pitchFamily="18" charset="0"/>
                <a:cs typeface="Times New Roman" pitchFamily="18" charset="0"/>
              </a:rPr>
              <a:t>ΠΑΡΟΧΗΣ </a:t>
            </a:r>
          </a:p>
          <a:p>
            <a:pPr algn="ctr"/>
            <a:r>
              <a:rPr lang="el-GR" sz="2400" b="1" dirty="0" smtClean="0">
                <a:latin typeface="Times New Roman" pitchFamily="18" charset="0"/>
                <a:cs typeface="Times New Roman" pitchFamily="18" charset="0"/>
              </a:rPr>
              <a:t>ΥΠΗΡΕΣΙΩΝ</a:t>
            </a:r>
            <a:endParaRPr lang="el-GR" sz="2400" b="1" dirty="0">
              <a:latin typeface="Times New Roman" pitchFamily="18" charset="0"/>
              <a:cs typeface="Times New Roman" pitchFamily="18" charset="0"/>
            </a:endParaRPr>
          </a:p>
        </p:txBody>
      </p:sp>
      <p:sp>
        <p:nvSpPr>
          <p:cNvPr id="10" name="9 - Κατακόρυφος πάπυρος"/>
          <p:cNvSpPr/>
          <p:nvPr/>
        </p:nvSpPr>
        <p:spPr>
          <a:xfrm>
            <a:off x="5724128" y="1196752"/>
            <a:ext cx="2952328" cy="36004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ΤΙΜΟΚΑΤΑΛΟΓΟ</a:t>
            </a:r>
          </a:p>
          <a:p>
            <a:pPr algn="ctr"/>
            <a:endParaRPr lang="el-GR" b="1" dirty="0" smtClean="0">
              <a:latin typeface="Times New Roman" pitchFamily="18" charset="0"/>
              <a:cs typeface="Times New Roman" pitchFamily="18" charset="0"/>
            </a:endParaRPr>
          </a:p>
          <a:p>
            <a:pPr algn="ctr"/>
            <a:r>
              <a:rPr lang="el-GR" sz="2000" b="1" dirty="0" smtClean="0">
                <a:latin typeface="Times New Roman" pitchFamily="18" charset="0"/>
                <a:cs typeface="Times New Roman" pitchFamily="18" charset="0"/>
              </a:rPr>
              <a:t>τιμές των υπηρεσιών/ΦΠΑ</a:t>
            </a:r>
            <a:endParaRPr lang="el-GR" sz="2000" b="1" dirty="0">
              <a:latin typeface="Times New Roman" pitchFamily="18" charset="0"/>
              <a:cs typeface="Times New Roman" pitchFamily="18" charset="0"/>
            </a:endParaRPr>
          </a:p>
        </p:txBody>
      </p:sp>
      <p:sp>
        <p:nvSpPr>
          <p:cNvPr id="11" name="10 - Οδοντωτό δεξιό βέλος"/>
          <p:cNvSpPr/>
          <p:nvPr/>
        </p:nvSpPr>
        <p:spPr>
          <a:xfrm>
            <a:off x="3923928" y="2636912"/>
            <a:ext cx="1872208" cy="772664"/>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solidFill>
                  <a:srgbClr val="FF0000"/>
                </a:solidFill>
                <a:latin typeface="Times New Roman" pitchFamily="18" charset="0"/>
                <a:cs typeface="Times New Roman" pitchFamily="18" charset="0"/>
              </a:rPr>
              <a:t>ΥΠΟΧΡΕΩΣΗ</a:t>
            </a:r>
            <a:endParaRPr lang="el-GR"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13</a:t>
            </a:r>
          </a:p>
          <a:p>
            <a:pPr algn="ctr"/>
            <a:r>
              <a:rPr lang="el-GR" sz="3600" b="1" dirty="0" smtClean="0">
                <a:latin typeface="Times New Roman" panose="02020603050405020304" pitchFamily="18" charset="0"/>
                <a:cs typeface="Times New Roman" panose="02020603050405020304" pitchFamily="18" charset="0"/>
              </a:rPr>
              <a:t>Παραστατικά </a:t>
            </a:r>
          </a:p>
          <a:p>
            <a:pPr algn="ctr"/>
            <a:r>
              <a:rPr lang="el-GR" sz="3600" b="1" dirty="0" smtClean="0">
                <a:latin typeface="Times New Roman" panose="02020603050405020304" pitchFamily="18" charset="0"/>
                <a:cs typeface="Times New Roman" panose="02020603050405020304" pitchFamily="18" charset="0"/>
              </a:rPr>
              <a:t>εμπορίας και διακίνησης</a:t>
            </a: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124744"/>
            <a:ext cx="8352928" cy="3744416"/>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latin typeface="Times New Roman" pitchFamily="18" charset="0"/>
                <a:cs typeface="Times New Roman" pitchFamily="18" charset="0"/>
              </a:rPr>
              <a:t>ΤΡΟΠΟΙΗΣΗ - Άρθρο 16 ΝΟΜΟΣ 4712/2020</a:t>
            </a:r>
          </a:p>
          <a:p>
            <a:pPr algn="ctr"/>
            <a:endParaRPr lang="el-GR" dirty="0" smtClean="0">
              <a:latin typeface="Times New Roman" pitchFamily="18" charset="0"/>
              <a:cs typeface="Times New Roman" pitchFamily="18" charset="0"/>
            </a:endParaRPr>
          </a:p>
          <a:p>
            <a:pPr algn="just"/>
            <a:r>
              <a:rPr lang="el-GR" sz="2600" dirty="0" smtClean="0">
                <a:latin typeface="Times New Roman" pitchFamily="18" charset="0"/>
                <a:cs typeface="Times New Roman" pitchFamily="18" charset="0"/>
              </a:rPr>
              <a:t> - Στοιχεία σύμφωνα με τις διατάξεις του ν. 4308/2014</a:t>
            </a:r>
          </a:p>
          <a:p>
            <a:pPr algn="just"/>
            <a:r>
              <a:rPr lang="el-GR" sz="2600" dirty="0" smtClean="0">
                <a:latin typeface="Times New Roman" pitchFamily="18" charset="0"/>
                <a:cs typeface="Times New Roman" pitchFamily="18" charset="0"/>
              </a:rPr>
              <a:t> - Προέλευση και η επωνυμία του είδους</a:t>
            </a:r>
          </a:p>
          <a:p>
            <a:pPr algn="just"/>
            <a:r>
              <a:rPr lang="el-GR" sz="2600" dirty="0" smtClean="0">
                <a:latin typeface="Times New Roman" pitchFamily="18" charset="0"/>
                <a:cs typeface="Times New Roman" pitchFamily="18" charset="0"/>
              </a:rPr>
              <a:t> </a:t>
            </a:r>
            <a:r>
              <a:rPr lang="el-GR" sz="2600" dirty="0" smtClean="0">
                <a:solidFill>
                  <a:srgbClr val="FF0000"/>
                </a:solidFill>
                <a:latin typeface="Times New Roman" pitchFamily="18" charset="0"/>
                <a:cs typeface="Times New Roman" pitchFamily="18" charset="0"/>
              </a:rPr>
              <a:t>- Ονομασία του εμπορικού σήματος</a:t>
            </a:r>
          </a:p>
          <a:p>
            <a:pPr algn="just"/>
            <a:r>
              <a:rPr lang="el-GR" sz="2600" dirty="0" smtClean="0">
                <a:solidFill>
                  <a:schemeClr val="bg1"/>
                </a:solidFill>
                <a:latin typeface="Times New Roman" pitchFamily="18" charset="0"/>
                <a:cs typeface="Times New Roman" pitchFamily="18" charset="0"/>
              </a:rPr>
              <a:t> - Χώρα προέλευσης ( εκτός Ε.Ε.)</a:t>
            </a: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ΑΡΘΡΟ 80- ΚΑΝΟΝΩΝ ΔΙΕΠΠΥ</a:t>
            </a:r>
          </a:p>
          <a:p>
            <a:pPr algn="ctr"/>
            <a:r>
              <a:rPr lang="el-GR" b="1" dirty="0" smtClean="0">
                <a:latin typeface="Times New Roman" pitchFamily="18" charset="0"/>
                <a:cs typeface="Times New Roman" pitchFamily="18" charset="0"/>
              </a:rPr>
              <a:t>Γενικές αρχές περί εμπορίας και διακίνησης προϊόντων και παροχής υπηρεσιών</a:t>
            </a:r>
            <a:endParaRPr lang="el-GR"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lnSpcReduction="10000"/>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15</a:t>
            </a:r>
          </a:p>
          <a:p>
            <a:pPr algn="ctr"/>
            <a:r>
              <a:rPr lang="el-GR" sz="3600" b="1" dirty="0" smtClean="0">
                <a:latin typeface="Times New Roman" panose="02020603050405020304" pitchFamily="18" charset="0"/>
                <a:cs typeface="Times New Roman" panose="02020603050405020304" pitchFamily="18" charset="0"/>
              </a:rPr>
              <a:t>Εκπτώσεις Προσφορές </a:t>
            </a:r>
          </a:p>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dirty="0" smtClean="0">
                <a:latin typeface="Times New Roman" panose="02020603050405020304" pitchFamily="18" charset="0"/>
                <a:cs typeface="Times New Roman" panose="02020603050405020304" pitchFamily="18" charset="0"/>
              </a:rPr>
              <a:t>(άρθρο 6α της Οδηγίας 98/6/ΕΚ παρ.1 άρθρου 2 της Οδηγίας 2019/2161/ΕΕ)</a:t>
            </a:r>
          </a:p>
          <a:p>
            <a:pPr algn="ctr"/>
            <a:endParaRPr lang="el-GR" sz="36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latin typeface="Times New Roman" pitchFamily="18" charset="0"/>
                <a:cs typeface="Times New Roman" pitchFamily="18" charset="0"/>
              </a:rPr>
              <a:t>ΤΡΟΠΟΙΗΣΗ - Άρθρο 6 ΝΟΜΟΣ 4965/2022</a:t>
            </a:r>
          </a:p>
          <a:p>
            <a:pPr algn="ctr"/>
            <a:endParaRPr lang="el-GR" sz="2800" b="1" u="sng" dirty="0" smtClean="0">
              <a:latin typeface="Times New Roman" pitchFamily="18" charset="0"/>
              <a:cs typeface="Times New Roman" pitchFamily="18" charset="0"/>
            </a:endParaRPr>
          </a:p>
          <a:p>
            <a:pPr algn="ctr"/>
            <a:r>
              <a:rPr lang="el-GR" sz="3600" b="1" dirty="0" smtClean="0">
                <a:solidFill>
                  <a:srgbClr val="FF0000"/>
                </a:solidFill>
                <a:latin typeface="Times New Roman" pitchFamily="18" charset="0"/>
                <a:cs typeface="Times New Roman" pitchFamily="18" charset="0"/>
              </a:rPr>
              <a:t>ΚΑΤΑΡΓΗΣΗ </a:t>
            </a:r>
          </a:p>
          <a:p>
            <a:pPr algn="ctr"/>
            <a:r>
              <a:rPr lang="el-GR" sz="3600" b="1" dirty="0" smtClean="0">
                <a:solidFill>
                  <a:srgbClr val="FF0000"/>
                </a:solidFill>
                <a:latin typeface="Times New Roman" pitchFamily="18" charset="0"/>
                <a:cs typeface="Times New Roman" pitchFamily="18" charset="0"/>
              </a:rPr>
              <a:t>ΕΝΔΙΑΜΕΣΩΝ</a:t>
            </a:r>
          </a:p>
          <a:p>
            <a:pPr algn="ctr"/>
            <a:r>
              <a:rPr lang="el-GR" sz="3600" b="1" dirty="0" smtClean="0">
                <a:solidFill>
                  <a:srgbClr val="FF0000"/>
                </a:solidFill>
                <a:latin typeface="Times New Roman" pitchFamily="18" charset="0"/>
                <a:cs typeface="Times New Roman" pitchFamily="18" charset="0"/>
              </a:rPr>
              <a:t>ΕΚΠΤΩΣΕΩΝ</a:t>
            </a: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
        <p:nvSpPr>
          <p:cNvPr id="5" name="4 - Έλλειψη"/>
          <p:cNvSpPr/>
          <p:nvPr/>
        </p:nvSpPr>
        <p:spPr>
          <a:xfrm>
            <a:off x="1403648" y="28529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latin typeface="Times New Roman" pitchFamily="18" charset="0"/>
                <a:cs typeface="Times New Roman" pitchFamily="18" charset="0"/>
              </a:rPr>
              <a:t>1</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u="sng" dirty="0" smtClean="0">
                <a:latin typeface="Times New Roman" pitchFamily="18" charset="0"/>
                <a:cs typeface="Times New Roman" pitchFamily="18" charset="0"/>
              </a:rPr>
              <a:t>ΤΡΟΠΟΙΗΣΗ - Άρθρο 6 ΝΟΜΟΣ 4965/2022</a:t>
            </a:r>
          </a:p>
          <a:p>
            <a:pPr algn="ctr"/>
            <a:endParaRPr lang="el-GR" sz="2800" b="1" u="sng" dirty="0" smtClean="0">
              <a:latin typeface="Times New Roman" pitchFamily="18" charset="0"/>
              <a:cs typeface="Times New Roman" pitchFamily="18" charset="0"/>
            </a:endParaRPr>
          </a:p>
          <a:p>
            <a:pPr algn="ctr"/>
            <a:r>
              <a:rPr lang="el-GR" sz="3600" b="1" dirty="0" smtClean="0">
                <a:solidFill>
                  <a:srgbClr val="FFFF00"/>
                </a:solidFill>
                <a:latin typeface="Times New Roman" pitchFamily="18" charset="0"/>
                <a:cs typeface="Times New Roman" pitchFamily="18" charset="0"/>
              </a:rPr>
              <a:t>Οι διατάξεις εκπτώσεων</a:t>
            </a:r>
          </a:p>
          <a:p>
            <a:pPr algn="ctr"/>
            <a:r>
              <a:rPr lang="el-GR" sz="3600" b="1" dirty="0" smtClean="0">
                <a:solidFill>
                  <a:srgbClr val="FFFF00"/>
                </a:solidFill>
                <a:latin typeface="Times New Roman" pitchFamily="18" charset="0"/>
                <a:cs typeface="Times New Roman" pitchFamily="18" charset="0"/>
              </a:rPr>
              <a:t>εφαρμόζονται</a:t>
            </a:r>
          </a:p>
          <a:p>
            <a:pPr algn="ctr"/>
            <a:r>
              <a:rPr lang="el-GR" sz="3600" b="1" dirty="0" smtClean="0">
                <a:solidFill>
                  <a:srgbClr val="FFFF00"/>
                </a:solidFill>
                <a:latin typeface="Times New Roman" pitchFamily="18" charset="0"/>
                <a:cs typeface="Times New Roman" pitchFamily="18" charset="0"/>
              </a:rPr>
              <a:t>στις </a:t>
            </a:r>
          </a:p>
          <a:p>
            <a:pPr algn="ctr"/>
            <a:r>
              <a:rPr lang="el-GR" sz="3600" b="1" dirty="0" smtClean="0">
                <a:solidFill>
                  <a:srgbClr val="FFFF00"/>
                </a:solidFill>
                <a:latin typeface="Times New Roman" pitchFamily="18" charset="0"/>
                <a:cs typeface="Times New Roman" pitchFamily="18" charset="0"/>
              </a:rPr>
              <a:t>πωλήσεις αυτοκινήτων</a:t>
            </a:r>
            <a:endParaRPr lang="el-GR" dirty="0" smtClean="0">
              <a:solidFill>
                <a:srgbClr val="FFFF00"/>
              </a:solidFill>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
        <p:nvSpPr>
          <p:cNvPr id="5" name="4 - Έλλειψη"/>
          <p:cNvSpPr/>
          <p:nvPr/>
        </p:nvSpPr>
        <p:spPr>
          <a:xfrm>
            <a:off x="1403648" y="28529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latin typeface="Times New Roman" pitchFamily="18" charset="0"/>
                <a:cs typeface="Times New Roman" pitchFamily="18" charset="0"/>
              </a:rPr>
              <a:t>2</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ΤΡΟΠΟΙΗΣΗ - Άρθρο 6 ΝΟΜΟΣ 4965/2022</a:t>
            </a:r>
          </a:p>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ΕΝΣΩΜΑΤΩΣΗ </a:t>
            </a:r>
          </a:p>
          <a:p>
            <a:pPr algn="ctr"/>
            <a:r>
              <a:rPr lang="el-GR" sz="2800" b="1" u="sng" dirty="0" smtClean="0">
                <a:latin typeface="Times New Roman" pitchFamily="18" charset="0"/>
                <a:cs typeface="Times New Roman" pitchFamily="18" charset="0"/>
              </a:rPr>
              <a:t>Οδηγίας 2019/2161/ΕΕ</a:t>
            </a:r>
          </a:p>
          <a:p>
            <a:pPr algn="ctr"/>
            <a:r>
              <a:rPr lang="el-GR" sz="2800" b="1" u="sng" dirty="0" smtClean="0">
                <a:latin typeface="Times New Roman" pitchFamily="18" charset="0"/>
                <a:cs typeface="Times New Roman" pitchFamily="18" charset="0"/>
              </a:rPr>
              <a:t>παρ.1 άρθρου 2   </a:t>
            </a:r>
          </a:p>
          <a:p>
            <a:pPr algn="ctr"/>
            <a:r>
              <a:rPr lang="el-GR" sz="2800" b="1" dirty="0" smtClean="0">
                <a:solidFill>
                  <a:srgbClr val="FFFF00"/>
                </a:solidFill>
                <a:latin typeface="Times New Roman" pitchFamily="18" charset="0"/>
                <a:cs typeface="Times New Roman" pitchFamily="18" charset="0"/>
              </a:rPr>
              <a:t>(άρθρο 6α της Οδηγίας 98/6/ΕΚ)</a:t>
            </a:r>
          </a:p>
          <a:p>
            <a:pPr algn="just"/>
            <a:endParaRPr lang="el-GR" sz="2800" b="1" u="sng" dirty="0" smtClean="0">
              <a:latin typeface="Times New Roman" pitchFamily="18" charset="0"/>
              <a:cs typeface="Times New Roman" pitchFamily="18" charset="0"/>
            </a:endParaRPr>
          </a:p>
          <a:p>
            <a:pPr algn="just"/>
            <a:endParaRPr lang="el-GR" sz="3600" b="1" dirty="0" smtClean="0">
              <a:solidFill>
                <a:srgbClr val="FF0000"/>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
        <p:nvSpPr>
          <p:cNvPr id="5" name="4 - Έλλειψη"/>
          <p:cNvSpPr/>
          <p:nvPr/>
        </p:nvSpPr>
        <p:spPr>
          <a:xfrm>
            <a:off x="1403648" y="28529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latin typeface="Times New Roman" pitchFamily="18" charset="0"/>
                <a:cs typeface="Times New Roman" pitchFamily="18" charset="0"/>
              </a:rPr>
              <a:t>3</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endParaRPr lang="el-GR" sz="2800" b="1" u="sng" dirty="0" smtClean="0">
              <a:latin typeface="Times New Roman" pitchFamily="18" charset="0"/>
              <a:cs typeface="Times New Roman" pitchFamily="18" charset="0"/>
            </a:endParaRPr>
          </a:p>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ΤΡΟΠΟΙΗΣΗ - Άρθρο 6 ΝΟΜΟΣ 4965/2022</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ΚΑΤΑΡΓΗΣΗ </a:t>
            </a:r>
          </a:p>
          <a:p>
            <a:pPr algn="ctr"/>
            <a:r>
              <a:rPr lang="el-GR" sz="2800" b="1" u="sng" dirty="0" smtClean="0">
                <a:solidFill>
                  <a:srgbClr val="FF0000"/>
                </a:solidFill>
                <a:latin typeface="Times New Roman" pitchFamily="18" charset="0"/>
                <a:cs typeface="Times New Roman" pitchFamily="18" charset="0"/>
              </a:rPr>
              <a:t>ΠΕΡΙΟΡΙΣΜΟΥ 50%</a:t>
            </a:r>
          </a:p>
          <a:p>
            <a:pPr algn="ctr"/>
            <a:endParaRPr lang="el-GR" sz="2800" b="1" u="sng"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 Προσφοράς ειδών </a:t>
            </a:r>
          </a:p>
          <a:p>
            <a:pPr algn="ctr"/>
            <a:r>
              <a:rPr lang="el-GR" sz="2800" b="1" dirty="0" smtClean="0">
                <a:latin typeface="Times New Roman" pitchFamily="18" charset="0"/>
                <a:cs typeface="Times New Roman" pitchFamily="18" charset="0"/>
              </a:rPr>
              <a:t>του συνόλου των ειδών διάθεσης κατ/τος</a:t>
            </a:r>
          </a:p>
          <a:p>
            <a:pPr algn="just"/>
            <a:endParaRPr lang="el-GR" sz="3600" b="1" dirty="0" smtClean="0">
              <a:solidFill>
                <a:srgbClr val="FF0000"/>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
        <p:nvSpPr>
          <p:cNvPr id="5" name="4 - Έλλειψη"/>
          <p:cNvSpPr/>
          <p:nvPr/>
        </p:nvSpPr>
        <p:spPr>
          <a:xfrm>
            <a:off x="1403648" y="285293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latin typeface="Times New Roman" pitchFamily="18" charset="0"/>
                <a:cs typeface="Times New Roman" pitchFamily="18" charset="0"/>
              </a:rPr>
              <a:t>4</a:t>
            </a:r>
            <a:endParaRPr lang="el-G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rgbClr val="FF0000"/>
                </a:solidFill>
                <a:latin typeface="Times New Roman" pitchFamily="18" charset="0"/>
                <a:cs typeface="Times New Roman" pitchFamily="18" charset="0"/>
              </a:rPr>
              <a:t>ΚΕΦ. Β ΚΑΝΟΝΕΣ ΡΥΘΜΙΣΗΣ ΑΓΟΡΑΣ</a:t>
            </a:r>
          </a:p>
          <a:p>
            <a:pPr algn="ctr"/>
            <a:r>
              <a:rPr lang="el-GR" sz="2800" b="1" u="sng" dirty="0" smtClean="0">
                <a:solidFill>
                  <a:schemeClr val="bg1"/>
                </a:solidFill>
                <a:latin typeface="Times New Roman" pitchFamily="18" charset="0"/>
                <a:cs typeface="Times New Roman" pitchFamily="18" charset="0"/>
              </a:rPr>
              <a:t>ΑΡΘΡΟ 18</a:t>
            </a:r>
          </a:p>
          <a:p>
            <a:pPr algn="ctr"/>
            <a:r>
              <a:rPr lang="el-GR" sz="2800" b="1" u="sng" dirty="0" smtClean="0">
                <a:solidFill>
                  <a:schemeClr val="bg1"/>
                </a:solidFill>
                <a:latin typeface="Times New Roman" pitchFamily="18" charset="0"/>
                <a:cs typeface="Times New Roman" pitchFamily="18" charset="0"/>
              </a:rPr>
              <a:t>ΠΡΟΣΘΗΚΗ ΑΡΘΡΟΥ 15</a:t>
            </a:r>
            <a:r>
              <a:rPr lang="el-GR" sz="2800" b="1" u="sng" baseline="30000" dirty="0" smtClean="0">
                <a:solidFill>
                  <a:schemeClr val="bg1"/>
                </a:solidFill>
                <a:latin typeface="Times New Roman" pitchFamily="18" charset="0"/>
                <a:cs typeface="Times New Roman" pitchFamily="18" charset="0"/>
              </a:rPr>
              <a:t>Α</a:t>
            </a:r>
            <a:endParaRPr lang="en-US" sz="2800" b="1" u="sng" dirty="0" smtClean="0">
              <a:solidFill>
                <a:schemeClr val="bg1"/>
              </a:solidFill>
              <a:latin typeface="Times New Roman" pitchFamily="18" charset="0"/>
              <a:cs typeface="Times New Roman" pitchFamily="18" charset="0"/>
            </a:endParaRPr>
          </a:p>
          <a:p>
            <a:pPr algn="ctr"/>
            <a:r>
              <a:rPr lang="el-GR" sz="2800" b="1" u="sng" dirty="0" smtClean="0">
                <a:solidFill>
                  <a:schemeClr val="bg1"/>
                </a:solidFill>
                <a:latin typeface="Times New Roman" pitchFamily="18" charset="0"/>
                <a:cs typeface="Times New Roman" pitchFamily="18" charset="0"/>
              </a:rPr>
              <a:t>ΑΡΓΙΕΣ - ΩΡΑΡΙΟ ΛΕΙΤΟΥΡΓΙΑΣ</a:t>
            </a:r>
            <a:endParaRPr lang="el-GR" sz="3600" b="1" dirty="0" smtClean="0">
              <a:solidFill>
                <a:schemeClr val="bg1"/>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1008111"/>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br>
              <a:rPr lang="el-GR" sz="2200" u="sng"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ΘΕΣΜΙΚΟ ΠΛΑΙΣΙΟ ΥΠΑΙΘΡΙΟΥ ΕΜΠΟΡΙΟΥ</a:t>
            </a:r>
            <a:endParaRPr lang="el-GR" sz="2200" dirty="0"/>
          </a:p>
        </p:txBody>
      </p:sp>
      <p:sp>
        <p:nvSpPr>
          <p:cNvPr id="3" name="2 - Υπότιτλος"/>
          <p:cNvSpPr>
            <a:spLocks noGrp="1"/>
          </p:cNvSpPr>
          <p:nvPr>
            <p:ph type="subTitle" idx="1"/>
          </p:nvPr>
        </p:nvSpPr>
        <p:spPr>
          <a:xfrm>
            <a:off x="685800" y="1412776"/>
            <a:ext cx="7772400" cy="3456384"/>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l-GR" sz="2400" b="1" u="sng" dirty="0" smtClean="0">
                <a:latin typeface="Times New Roman" pitchFamily="18" charset="0"/>
                <a:cs typeface="Times New Roman" pitchFamily="18" charset="0"/>
              </a:rPr>
              <a:t>Στόχοι</a:t>
            </a:r>
            <a:r>
              <a:rPr lang="el-GR" sz="2400" dirty="0" smtClean="0">
                <a:latin typeface="Times New Roman" pitchFamily="18" charset="0"/>
                <a:cs typeface="Times New Roman" pitchFamily="18" charset="0"/>
              </a:rPr>
              <a:t> της </a:t>
            </a:r>
            <a:r>
              <a:rPr lang="el-GR" sz="2400" b="1" dirty="0" smtClean="0">
                <a:latin typeface="Times New Roman" pitchFamily="18" charset="0"/>
                <a:cs typeface="Times New Roman" pitchFamily="18" charset="0"/>
              </a:rPr>
              <a:t>Γενικής Γραμματείας Εμπορίου</a:t>
            </a:r>
            <a:r>
              <a:rPr lang="el-GR" sz="2400" dirty="0" smtClean="0">
                <a:latin typeface="Times New Roman" pitchFamily="18" charset="0"/>
                <a:cs typeface="Times New Roman" pitchFamily="18" charset="0"/>
              </a:rPr>
              <a:t> </a:t>
            </a:r>
            <a:r>
              <a:rPr lang="el-GR" sz="2400" dirty="0" smtClean="0">
                <a:solidFill>
                  <a:srgbClr val="FF0000"/>
                </a:solidFill>
                <a:latin typeface="Times New Roman" pitchFamily="18" charset="0"/>
                <a:cs typeface="Times New Roman" pitchFamily="18" charset="0"/>
              </a:rPr>
              <a:t>είναι</a:t>
            </a:r>
            <a:r>
              <a:rPr lang="el-GR" sz="2400" dirty="0" smtClean="0">
                <a:latin typeface="Times New Roman" pitchFamily="18" charset="0"/>
                <a:cs typeface="Times New Roman" pitchFamily="18" charset="0"/>
              </a:rPr>
              <a:t>:</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a:t>
            </a:r>
            <a:r>
              <a:rPr lang="el-GR" sz="2400" b="1" dirty="0" smtClean="0">
                <a:latin typeface="Times New Roman" pitchFamily="18" charset="0"/>
                <a:cs typeface="Times New Roman" pitchFamily="18" charset="0"/>
              </a:rPr>
              <a:t>βελτίωση των κανόνων</a:t>
            </a:r>
            <a:r>
              <a:rPr lang="el-GR" sz="2400" dirty="0" smtClean="0">
                <a:latin typeface="Times New Roman" pitchFamily="18" charset="0"/>
                <a:cs typeface="Times New Roman" pitchFamily="18" charset="0"/>
              </a:rPr>
              <a:t> σύστασης και λειτουργίας των επιχειρήσεων</a:t>
            </a:r>
          </a:p>
          <a:p>
            <a:pPr algn="just"/>
            <a:r>
              <a:rPr lang="el-GR" sz="2400" dirty="0" smtClean="0">
                <a:latin typeface="Times New Roman" pitchFamily="18" charset="0"/>
                <a:cs typeface="Times New Roman" pitchFamily="18" charset="0"/>
              </a:rPr>
              <a:t>Η </a:t>
            </a:r>
            <a:r>
              <a:rPr lang="el-GR" sz="2400" b="1" dirty="0" smtClean="0">
                <a:latin typeface="Times New Roman" pitchFamily="18" charset="0"/>
                <a:cs typeface="Times New Roman" pitchFamily="18" charset="0"/>
              </a:rPr>
              <a:t>προαγωγή και ο εκσυγχρονισμό</a:t>
            </a:r>
            <a:r>
              <a:rPr lang="el-GR" sz="2400" dirty="0" smtClean="0">
                <a:latin typeface="Times New Roman" pitchFamily="18" charset="0"/>
                <a:cs typeface="Times New Roman" pitchFamily="18" charset="0"/>
              </a:rPr>
              <a:t> του επιχειρηματικού περιβάλλοντος στην αγορά</a:t>
            </a:r>
          </a:p>
          <a:p>
            <a:pPr algn="just"/>
            <a:r>
              <a:rPr lang="el-GR" sz="2400" dirty="0" smtClean="0">
                <a:latin typeface="Times New Roman" pitchFamily="18" charset="0"/>
                <a:cs typeface="Times New Roman" pitchFamily="18" charset="0"/>
              </a:rPr>
              <a:t>Η </a:t>
            </a:r>
            <a:r>
              <a:rPr lang="el-GR" sz="2400" b="1" dirty="0" smtClean="0">
                <a:latin typeface="Times New Roman" pitchFamily="18" charset="0"/>
                <a:cs typeface="Times New Roman" pitchFamily="18" charset="0"/>
              </a:rPr>
              <a:t>στήριξη των δομών </a:t>
            </a:r>
            <a:r>
              <a:rPr lang="el-GR" sz="2400" dirty="0" smtClean="0">
                <a:latin typeface="Times New Roman" pitchFamily="18" charset="0"/>
                <a:cs typeface="Times New Roman" pitchFamily="18" charset="0"/>
              </a:rPr>
              <a:t>της αγοράς προς ενίσχυση της ανταγωνιστικότητας</a:t>
            </a:r>
          </a:p>
          <a:p>
            <a:pPr algn="just"/>
            <a:endParaRPr lang="el-G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rgbClr val="FF0000"/>
                </a:solidFill>
                <a:latin typeface="Times New Roman" pitchFamily="18" charset="0"/>
                <a:cs typeface="Times New Roman" pitchFamily="18" charset="0"/>
              </a:rPr>
              <a:t>ΚΑΤΑΡΓΗΣΗ ΔΙΑΤΑΞΕΩΝ ΩΡΑΡΙΟΥ</a:t>
            </a:r>
          </a:p>
          <a:p>
            <a:pPr algn="ctr"/>
            <a:r>
              <a:rPr lang="el-GR" sz="2800" b="1" u="sng" dirty="0" smtClean="0">
                <a:solidFill>
                  <a:srgbClr val="FF0000"/>
                </a:solidFill>
                <a:latin typeface="Times New Roman" pitchFamily="18" charset="0"/>
                <a:cs typeface="Times New Roman" pitchFamily="18" charset="0"/>
              </a:rPr>
              <a:t>ΚΕΦ. Ε</a:t>
            </a:r>
          </a:p>
          <a:p>
            <a:pPr algn="ctr"/>
            <a:r>
              <a:rPr lang="el-GR" sz="2800" b="1" u="sng" dirty="0" smtClean="0">
                <a:solidFill>
                  <a:srgbClr val="FF0000"/>
                </a:solidFill>
                <a:latin typeface="Times New Roman" pitchFamily="18" charset="0"/>
                <a:cs typeface="Times New Roman" pitchFamily="18" charset="0"/>
              </a:rPr>
              <a:t>ΑΡΘΡΟ 37</a:t>
            </a:r>
            <a:endParaRPr lang="el-GR" sz="3600" b="1" dirty="0" smtClean="0">
              <a:solidFill>
                <a:srgbClr val="FF0000"/>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ΠΡΟΤΑΣΗ ΝΕΟΥ ΚΩΔΙΚΑ ΔΕΟΝΤΟΛΟΓΙΑΣ</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ΑΝΤΙΚΑΤΑΣΤΑΣΗ  ΥΑ 56885/2014</a:t>
            </a:r>
          </a:p>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ΔΙΑΒΟΥΛΕΥΣΗ ΠΡΑΚΤΙΚΟΥ ΟΔΗΓΟΥ </a:t>
            </a:r>
          </a:p>
          <a:p>
            <a:pPr algn="ctr"/>
            <a:r>
              <a:rPr lang="el-GR" sz="2800" b="1" u="sng" dirty="0" smtClean="0">
                <a:latin typeface="Times New Roman" pitchFamily="18" charset="0"/>
                <a:cs typeface="Times New Roman" pitchFamily="18" charset="0"/>
              </a:rPr>
              <a:t>ΑΝΑΚΟΙΝΩΣΗΣ ΜΕΙΩΣΗΣ ΤΙΜΗΣ</a:t>
            </a: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85000"/>
            </a:schemeClr>
          </a:solidFill>
        </p:spPr>
        <p:txBody>
          <a:bodyPr>
            <a:normAutofit/>
          </a:bodyPr>
          <a:lstStyle/>
          <a:p>
            <a:pPr algn="ctr"/>
            <a:endParaRPr lang="el-GR" sz="3600" b="1" dirty="0" smtClean="0">
              <a:latin typeface="Times New Roman" panose="02020603050405020304" pitchFamily="18" charset="0"/>
              <a:cs typeface="Times New Roman" panose="02020603050405020304" pitchFamily="18" charset="0"/>
            </a:endParaRPr>
          </a:p>
          <a:p>
            <a:pPr algn="ctr"/>
            <a:r>
              <a:rPr lang="el-GR" sz="3600" b="1" u="sng" dirty="0" smtClean="0">
                <a:latin typeface="Times New Roman" panose="02020603050405020304" pitchFamily="18" charset="0"/>
                <a:cs typeface="Times New Roman" panose="02020603050405020304" pitchFamily="18" charset="0"/>
              </a:rPr>
              <a:t>Άρθρο 16</a:t>
            </a:r>
          </a:p>
          <a:p>
            <a:pPr algn="ctr"/>
            <a:r>
              <a:rPr lang="el-GR" sz="3600" b="1" dirty="0" smtClean="0">
                <a:latin typeface="Times New Roman" panose="02020603050405020304" pitchFamily="18" charset="0"/>
                <a:cs typeface="Times New Roman" panose="02020603050405020304" pitchFamily="18" charset="0"/>
              </a:rPr>
              <a:t>Λειτουργία καταστημάτων τις Κυριακές</a:t>
            </a:r>
          </a:p>
          <a:p>
            <a:pPr algn="ctr"/>
            <a:endParaRPr lang="el-GR" sz="3600" b="1" dirty="0" smtClean="0">
              <a:latin typeface="Times New Roman" panose="02020603050405020304" pitchFamily="18" charset="0"/>
              <a:cs typeface="Times New Roman" panose="02020603050405020304" pitchFamily="18" charset="0"/>
            </a:endParaRPr>
          </a:p>
          <a:p>
            <a:pPr algn="ctr"/>
            <a:endParaRPr lang="el-GR" sz="3600" b="1" dirty="0" smtClean="0">
              <a:latin typeface="Times New Roman" panose="02020603050405020304" pitchFamily="18" charset="0"/>
              <a:cs typeface="Times New Roman" panose="02020603050405020304" pitchFamily="18" charset="0"/>
            </a:endParaRPr>
          </a:p>
          <a:p>
            <a:pPr algn="ctr"/>
            <a:endParaRPr lang="el-G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6" name="5 - Οριζόντιος πάπυρος"/>
          <p:cNvSpPr/>
          <p:nvPr/>
        </p:nvSpPr>
        <p:spPr>
          <a:xfrm>
            <a:off x="467544" y="1052736"/>
            <a:ext cx="8352928" cy="4320480"/>
          </a:xfrm>
          <a:prstGeom prst="horizontalScroll">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u="sng"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ΤΕΛΕΥΤΑΙΑ  ΤΡΟΠΟΙΗΣΗ</a:t>
            </a:r>
          </a:p>
          <a:p>
            <a:pPr algn="ctr"/>
            <a:endParaRPr lang="el-GR" sz="2800" b="1" u="sng" dirty="0" smtClean="0">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ΝΟΜΟΣ 5019/2023 (Α΄ 27/14-2-23)</a:t>
            </a:r>
          </a:p>
          <a:p>
            <a:pPr algn="ctr"/>
            <a:r>
              <a:rPr lang="el-GR" sz="2800" b="1" u="sng" dirty="0" smtClean="0">
                <a:solidFill>
                  <a:srgbClr val="FF0000"/>
                </a:solidFill>
                <a:latin typeface="Times New Roman" pitchFamily="18" charset="0"/>
                <a:cs typeface="Times New Roman" pitchFamily="18" charset="0"/>
              </a:rPr>
              <a:t>ΚΕΦ. Β ΚΑΝΟΝΕΣ ΡΥΘΜΙΣΗΣ ΑΓΟΡΑΣ</a:t>
            </a:r>
          </a:p>
          <a:p>
            <a:pPr algn="ctr"/>
            <a:r>
              <a:rPr lang="el-GR" sz="2800" b="1" u="sng" dirty="0" smtClean="0">
                <a:solidFill>
                  <a:srgbClr val="FF0000"/>
                </a:solidFill>
                <a:latin typeface="Times New Roman" pitchFamily="18" charset="0"/>
                <a:cs typeface="Times New Roman" pitchFamily="18" charset="0"/>
              </a:rPr>
              <a:t>ΑΡΘΡΟ 19</a:t>
            </a:r>
            <a:endParaRPr lang="el-GR" sz="3600" b="1" dirty="0" smtClean="0">
              <a:solidFill>
                <a:srgbClr val="FF0000"/>
              </a:solidFill>
              <a:latin typeface="Times New Roman" pitchFamily="18" charset="0"/>
              <a:cs typeface="Times New Roman" pitchFamily="18" charset="0"/>
            </a:endParaRPr>
          </a:p>
          <a:p>
            <a:pPr algn="ctr"/>
            <a:endParaRPr lang="el-GR" dirty="0" smtClean="0">
              <a:latin typeface="Times New Roman" pitchFamily="18" charset="0"/>
              <a:cs typeface="Times New Roman" pitchFamily="18" charset="0"/>
            </a:endParaRPr>
          </a:p>
          <a:p>
            <a:pPr algn="ctr"/>
            <a:endParaRPr lang="el-GR" dirty="0">
              <a:latin typeface="Times New Roman" pitchFamily="18" charset="0"/>
              <a:cs typeface="Times New Roman" pitchFamily="18" charset="0"/>
            </a:endParaRPr>
          </a:p>
        </p:txBody>
      </p:sp>
      <p:sp>
        <p:nvSpPr>
          <p:cNvPr id="7" name="6 - Ορθογώνιο"/>
          <p:cNvSpPr/>
          <p:nvPr/>
        </p:nvSpPr>
        <p:spPr>
          <a:xfrm>
            <a:off x="179512" y="5373216"/>
            <a:ext cx="8784976" cy="12961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latin typeface="Times New Roman" pitchFamily="18" charset="0"/>
                <a:cs typeface="Times New Roman" pitchFamily="18" charset="0"/>
              </a:rPr>
              <a:t>ΚΥΡΩΤΙΚΟ ΠΛΑΙΣΙΟ ΣΥΜΦΩΝΑ  ΜΕ ΤΟ </a:t>
            </a:r>
          </a:p>
          <a:p>
            <a:pPr algn="ctr"/>
            <a:r>
              <a:rPr lang="el-GR" b="1" dirty="0" smtClean="0">
                <a:latin typeface="Times New Roman" pitchFamily="18" charset="0"/>
                <a:cs typeface="Times New Roman" pitchFamily="18" charset="0"/>
              </a:rPr>
              <a:t>Άρθρο 21</a:t>
            </a:r>
          </a:p>
          <a:p>
            <a:pPr algn="ctr"/>
            <a:r>
              <a:rPr lang="el-GR" b="1" dirty="0" smtClean="0">
                <a:latin typeface="Times New Roman" pitchFamily="18" charset="0"/>
                <a:cs typeface="Times New Roman" pitchFamily="18" charset="0"/>
              </a:rPr>
              <a:t>Ειδικές κυρώσεις για εκπτώσεις, προσφορές και μη νόμιμη λειτουργία τις Κυριακές (άρθρο 8 της Οδηγίας 98/6/ΕΚ)</a:t>
            </a:r>
          </a:p>
        </p:txBody>
      </p:sp>
    </p:spTree>
    <p:extLst>
      <p:ext uri="{BB962C8B-B14F-4D97-AF65-F5344CB8AC3E}">
        <p14:creationId xmlns:p14="http://schemas.microsoft.com/office/powerpoint/2010/main" val="37925012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75000"/>
            </a:schemeClr>
          </a:solidFill>
        </p:spPr>
        <p:txBody>
          <a:bodyPr>
            <a:normAutofit lnSpcReduction="10000"/>
          </a:bodyPr>
          <a:lstStyle/>
          <a:p>
            <a:pPr algn="ctr"/>
            <a:r>
              <a:rPr lang="el-GR" sz="2400" b="1" dirty="0" smtClean="0">
                <a:solidFill>
                  <a:srgbClr val="FF0000"/>
                </a:solidFill>
                <a:latin typeface="Times New Roman" panose="02020603050405020304" pitchFamily="18" charset="0"/>
                <a:cs typeface="Times New Roman" panose="02020603050405020304" pitchFamily="18" charset="0"/>
              </a:rPr>
              <a:t>ΚΑΤ’ ΕΞΟΥΣΙΟΔΟΤΗΣΗ ΤΟΥ ΝΟΜΟΥ </a:t>
            </a:r>
          </a:p>
          <a:p>
            <a:pPr algn="ctr"/>
            <a:r>
              <a:rPr lang="el-GR" sz="2400" b="1" dirty="0" smtClean="0">
                <a:solidFill>
                  <a:srgbClr val="FF0000"/>
                </a:solidFill>
                <a:latin typeface="Times New Roman" panose="02020603050405020304" pitchFamily="18" charset="0"/>
                <a:cs typeface="Times New Roman" panose="02020603050405020304" pitchFamily="18" charset="0"/>
              </a:rPr>
              <a:t>4177/2013 (Α΄173)</a:t>
            </a:r>
          </a:p>
          <a:p>
            <a:pPr algn="ctr"/>
            <a:r>
              <a:rPr lang="el-GR" sz="2400" b="1" u="sng" dirty="0" smtClean="0">
                <a:latin typeface="Times New Roman" panose="02020603050405020304" pitchFamily="18" charset="0"/>
                <a:cs typeface="Times New Roman" panose="02020603050405020304" pitchFamily="18" charset="0"/>
              </a:rPr>
              <a:t>ΥΠΟΥΡΓΙΚΗ ΑΠΟΦΑΣΗ</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Σύμφωνα με την </a:t>
            </a:r>
            <a:r>
              <a:rPr lang="el-GR" sz="2400" b="1" u="sng" dirty="0" smtClean="0">
                <a:latin typeface="Times New Roman" panose="02020603050405020304" pitchFamily="18" charset="0"/>
                <a:cs typeface="Times New Roman" panose="02020603050405020304" pitchFamily="18" charset="0"/>
              </a:rPr>
              <a:t>παρ. 2 του Άρθρου 4</a:t>
            </a:r>
          </a:p>
          <a:p>
            <a:pPr algn="ctr"/>
            <a:r>
              <a:rPr lang="el-GR" sz="2400" b="1" dirty="0" smtClean="0">
                <a:latin typeface="Times New Roman" panose="02020603050405020304" pitchFamily="18" charset="0"/>
                <a:cs typeface="Times New Roman" panose="02020603050405020304" pitchFamily="18" charset="0"/>
              </a:rPr>
              <a:t>«Ρυθμίσεις για τη διακίνηση και εμπορία προϊόντων και την παροχή υπηρεσιών»</a:t>
            </a:r>
          </a:p>
          <a:p>
            <a:pPr algn="ctr"/>
            <a:r>
              <a:rPr lang="el-GR" sz="2400" b="1" dirty="0" smtClean="0">
                <a:latin typeface="Times New Roman" panose="02020603050405020304" pitchFamily="18" charset="0"/>
                <a:cs typeface="Times New Roman" panose="02020603050405020304" pitchFamily="18" charset="0"/>
              </a:rPr>
              <a:t> </a:t>
            </a:r>
          </a:p>
          <a:p>
            <a:pPr algn="just"/>
            <a:r>
              <a:rPr lang="el-GR" sz="2400" b="1" dirty="0" smtClean="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just"/>
            <a:endParaRPr lang="el-GR" sz="2800" dirty="0" smtClean="0">
              <a:latin typeface="Times New Roman" pitchFamily="18" charset="0"/>
              <a:cs typeface="Times New Roman" pitchFamily="18" charset="0"/>
            </a:endParaRPr>
          </a:p>
          <a:p>
            <a:pPr algn="ctr"/>
            <a:r>
              <a:rPr lang="el-GR" sz="2800" dirty="0" smtClean="0">
                <a:latin typeface="Times New Roman" pitchFamily="18" charset="0"/>
                <a:cs typeface="Times New Roman" pitchFamily="18" charset="0"/>
              </a:rPr>
              <a:t>Στις προηγούμενες εισηγήσεις έγινε αναφορά στο </a:t>
            </a:r>
          </a:p>
          <a:p>
            <a:pPr algn="ctr"/>
            <a:endParaRPr lang="el-GR" sz="2800" u="sng" dirty="0" smtClean="0">
              <a:solidFill>
                <a:srgbClr val="FF0000"/>
              </a:solidFill>
              <a:latin typeface="Times New Roman" pitchFamily="18" charset="0"/>
              <a:cs typeface="Times New Roman" pitchFamily="18" charset="0"/>
            </a:endParaRPr>
          </a:p>
          <a:p>
            <a:pPr algn="ctr"/>
            <a:r>
              <a:rPr lang="el-GR" sz="2800" b="1" u="sng" dirty="0" smtClean="0">
                <a:solidFill>
                  <a:srgbClr val="FF0000"/>
                </a:solidFill>
                <a:latin typeface="Times New Roman" pitchFamily="18" charset="0"/>
                <a:cs typeface="Times New Roman" pitchFamily="18" charset="0"/>
              </a:rPr>
              <a:t>ΘΕΣΜΙΚΟ ΠΛΑΙΣΙΟ </a:t>
            </a:r>
          </a:p>
          <a:p>
            <a:pPr algn="ctr"/>
            <a:r>
              <a:rPr lang="el-GR" sz="2800" b="1" u="sng" dirty="0" smtClean="0">
                <a:solidFill>
                  <a:srgbClr val="FF0000"/>
                </a:solidFill>
                <a:latin typeface="Times New Roman" pitchFamily="18" charset="0"/>
                <a:cs typeface="Times New Roman" pitchFamily="18" charset="0"/>
              </a:rPr>
              <a:t>ΕΠΟΠΤΕΙΑΣ ΤΗΣ ΑΓΟΡΑΣ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r>
              <a:rPr lang="el-GR" sz="2800" dirty="0" smtClean="0">
                <a:latin typeface="Times New Roman" pitchFamily="18" charset="0"/>
                <a:cs typeface="Times New Roman" pitchFamily="18" charset="0"/>
              </a:rPr>
              <a:t>Συγκεκριμένα με τους </a:t>
            </a:r>
          </a:p>
          <a:p>
            <a:pPr algn="ctr"/>
            <a:endParaRPr lang="el-GR" sz="3200" b="1" u="sng" dirty="0" smtClean="0">
              <a:solidFill>
                <a:srgbClr val="FF0000"/>
              </a:solidFill>
              <a:latin typeface="Times New Roman" pitchFamily="18" charset="0"/>
              <a:cs typeface="Times New Roman" pitchFamily="18" charset="0"/>
            </a:endParaRPr>
          </a:p>
          <a:p>
            <a:pPr algn="ctr"/>
            <a:r>
              <a:rPr lang="el-GR" sz="3200" b="1" u="sng" dirty="0" smtClean="0">
                <a:solidFill>
                  <a:srgbClr val="FF0000"/>
                </a:solidFill>
                <a:latin typeface="Times New Roman" pitchFamily="18" charset="0"/>
                <a:cs typeface="Times New Roman" pitchFamily="18" charset="0"/>
              </a:rPr>
              <a:t>ΚΑΝΟΝΕΣ ΔΙ.Ε.Π.Π.Υ.</a:t>
            </a:r>
          </a:p>
          <a:p>
            <a:pPr algn="ctr"/>
            <a:endParaRPr lang="el-GR" sz="2800" b="1" dirty="0" smtClean="0">
              <a:solidFill>
                <a:schemeClr val="tx1"/>
              </a:solidFill>
              <a:latin typeface="Times New Roman" pitchFamily="18" charset="0"/>
              <a:cs typeface="Times New Roman" pitchFamily="18" charset="0"/>
            </a:endParaRPr>
          </a:p>
          <a:p>
            <a:pPr algn="ctr"/>
            <a:r>
              <a:rPr lang="el-GR" sz="2800" b="1" dirty="0" smtClean="0">
                <a:solidFill>
                  <a:schemeClr val="tx1"/>
                </a:solidFill>
                <a:latin typeface="Times New Roman" pitchFamily="18" charset="0"/>
                <a:cs typeface="Times New Roman" pitchFamily="18" charset="0"/>
              </a:rPr>
              <a:t>Υπουργική Απόφαση 91354/2017 </a:t>
            </a:r>
          </a:p>
          <a:p>
            <a:pPr algn="ctr"/>
            <a:r>
              <a:rPr lang="el-GR" sz="2800" dirty="0" smtClean="0">
                <a:solidFill>
                  <a:schemeClr val="tx1"/>
                </a:solidFill>
                <a:latin typeface="Times New Roman" pitchFamily="18" charset="0"/>
                <a:cs typeface="Times New Roman" pitchFamily="18" charset="0"/>
              </a:rPr>
              <a:t>«Κωδικοποίηση Κανόνων Διακίνησης και Εμπορίας Προϊόντων και Παροχής Υπηρεσιών»</a:t>
            </a:r>
            <a:endParaRPr lang="el-GR"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r>
              <a:rPr lang="el-GR" sz="2800" dirty="0" smtClean="0">
                <a:latin typeface="Times New Roman" pitchFamily="18" charset="0"/>
                <a:cs typeface="Times New Roman" pitchFamily="18" charset="0"/>
              </a:rPr>
              <a:t>Συγκεκριμένα με τους </a:t>
            </a:r>
          </a:p>
          <a:p>
            <a:pPr algn="ctr"/>
            <a:endParaRPr lang="el-GR" sz="3200" b="1" u="sng" dirty="0" smtClean="0">
              <a:solidFill>
                <a:srgbClr val="FF0000"/>
              </a:solidFill>
              <a:latin typeface="Times New Roman" pitchFamily="18" charset="0"/>
              <a:cs typeface="Times New Roman" pitchFamily="18" charset="0"/>
            </a:endParaRPr>
          </a:p>
          <a:p>
            <a:pPr algn="ctr"/>
            <a:r>
              <a:rPr lang="el-GR" sz="3200" b="1" u="sng" dirty="0" smtClean="0">
                <a:solidFill>
                  <a:srgbClr val="FF0000"/>
                </a:solidFill>
                <a:latin typeface="Times New Roman" pitchFamily="18" charset="0"/>
                <a:cs typeface="Times New Roman" pitchFamily="18" charset="0"/>
              </a:rPr>
              <a:t>ΚΑΝΟΝΕΣ ΔΙ.Ε.Π.Π.Υ.</a:t>
            </a:r>
          </a:p>
          <a:p>
            <a:pPr algn="ctr"/>
            <a:endParaRPr lang="el-GR" sz="2800" b="1" dirty="0" smtClean="0">
              <a:solidFill>
                <a:schemeClr val="tx1"/>
              </a:solidFill>
              <a:latin typeface="Times New Roman" pitchFamily="18" charset="0"/>
              <a:cs typeface="Times New Roman" pitchFamily="18" charset="0"/>
            </a:endParaRPr>
          </a:p>
          <a:p>
            <a:pPr algn="ctr"/>
            <a:r>
              <a:rPr lang="el-GR" sz="2800" b="1" dirty="0" smtClean="0">
                <a:solidFill>
                  <a:schemeClr val="tx1"/>
                </a:solidFill>
                <a:latin typeface="Times New Roman" pitchFamily="18" charset="0"/>
                <a:cs typeface="Times New Roman" pitchFamily="18" charset="0"/>
              </a:rPr>
              <a:t>Υπουργική Απόφαση 91354/2017 </a:t>
            </a:r>
          </a:p>
          <a:p>
            <a:pPr algn="ctr"/>
            <a:r>
              <a:rPr lang="el-GR" sz="2800" dirty="0" smtClean="0">
                <a:solidFill>
                  <a:schemeClr val="tx1"/>
                </a:solidFill>
                <a:latin typeface="Times New Roman" pitchFamily="18" charset="0"/>
                <a:cs typeface="Times New Roman" pitchFamily="18" charset="0"/>
              </a:rPr>
              <a:t>«Κωδικοποίηση Κανόνων Διακίνησης και Εμπορίας Προϊόντων και Παροχής Υπηρεσιών»</a:t>
            </a:r>
            <a:endParaRPr lang="el-GR"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dirty="0" smtClean="0">
              <a:latin typeface="Times New Roman" pitchFamily="18" charset="0"/>
              <a:cs typeface="Times New Roman" pitchFamily="18" charset="0"/>
            </a:endParaRPr>
          </a:p>
          <a:p>
            <a:pPr algn="ctr"/>
            <a:endParaRPr lang="el-GR" sz="2800" dirty="0" smtClean="0">
              <a:latin typeface="Times New Roman" pitchFamily="18" charset="0"/>
              <a:cs typeface="Times New Roman" pitchFamily="18" charset="0"/>
            </a:endParaRPr>
          </a:p>
          <a:p>
            <a:pPr algn="ctr"/>
            <a:r>
              <a:rPr lang="el-GR" sz="2800" b="1" dirty="0" smtClean="0">
                <a:solidFill>
                  <a:srgbClr val="FF0000"/>
                </a:solidFill>
                <a:latin typeface="Times New Roman" pitchFamily="18" charset="0"/>
                <a:cs typeface="Times New Roman" pitchFamily="18" charset="0"/>
              </a:rPr>
              <a:t>ΕΠΙΚΑΙΡΟΠΟΙΗΣΗΣ</a:t>
            </a:r>
          </a:p>
          <a:p>
            <a:pPr algn="ctr"/>
            <a:r>
              <a:rPr lang="el-GR" sz="2800" b="1" dirty="0" smtClean="0">
                <a:solidFill>
                  <a:srgbClr val="FF0000"/>
                </a:solidFill>
                <a:latin typeface="Times New Roman" pitchFamily="18" charset="0"/>
                <a:cs typeface="Times New Roman" pitchFamily="18" charset="0"/>
              </a:rPr>
              <a:t>ΑΡΘΡΩΝ </a:t>
            </a:r>
          </a:p>
          <a:p>
            <a:pPr algn="ctr"/>
            <a:r>
              <a:rPr lang="el-GR" sz="2800" b="1" dirty="0" smtClean="0">
                <a:solidFill>
                  <a:srgbClr val="FF0000"/>
                </a:solidFill>
                <a:latin typeface="Times New Roman" pitchFamily="18" charset="0"/>
                <a:cs typeface="Times New Roman" pitchFamily="18" charset="0"/>
              </a:rPr>
              <a:t>ΤΩΝ </a:t>
            </a:r>
          </a:p>
          <a:p>
            <a:pPr algn="ctr"/>
            <a:r>
              <a:rPr lang="el-GR" sz="2800" b="1" dirty="0" smtClean="0">
                <a:solidFill>
                  <a:srgbClr val="FF0000"/>
                </a:solidFill>
                <a:latin typeface="Times New Roman" pitchFamily="18" charset="0"/>
                <a:cs typeface="Times New Roman" pitchFamily="18" charset="0"/>
              </a:rPr>
              <a:t>ΚΑΝΟΝΩΝ ΔΙ.Ε.Π.Π.Υ.</a:t>
            </a:r>
            <a:endParaRPr lang="el-GR"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ΑΡΘΡΟ 2</a:t>
            </a:r>
          </a:p>
          <a:p>
            <a:pPr algn="ctr"/>
            <a:r>
              <a:rPr lang="el-GR" sz="2800" dirty="0" smtClean="0">
                <a:latin typeface="Times New Roman" pitchFamily="18" charset="0"/>
                <a:cs typeface="Times New Roman" pitchFamily="18" charset="0"/>
              </a:rPr>
              <a:t>«</a:t>
            </a:r>
            <a:r>
              <a:rPr lang="el-GR" sz="2800" b="1" dirty="0" smtClean="0">
                <a:latin typeface="Times New Roman" pitchFamily="18" charset="0"/>
                <a:cs typeface="Times New Roman" pitchFamily="18" charset="0"/>
              </a:rPr>
              <a:t>Αναγραφή προβλεπομένων ενδείξεων </a:t>
            </a:r>
          </a:p>
          <a:p>
            <a:pPr algn="ctr"/>
            <a:r>
              <a:rPr lang="el-GR" sz="2800" b="1" dirty="0" smtClean="0">
                <a:latin typeface="Times New Roman" pitchFamily="18" charset="0"/>
                <a:cs typeface="Times New Roman" pitchFamily="18" charset="0"/>
              </a:rPr>
              <a:t>επί των μέσων ενημέρωσης των καταναλωτών </a:t>
            </a:r>
          </a:p>
          <a:p>
            <a:pPr algn="ctr"/>
            <a:r>
              <a:rPr lang="el-GR" sz="2800" b="1" dirty="0" smtClean="0">
                <a:latin typeface="Times New Roman" pitchFamily="18" charset="0"/>
                <a:cs typeface="Times New Roman" pitchFamily="18" charset="0"/>
              </a:rPr>
              <a:t>(Πινακίδες κ.λπ.)»</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88641"/>
            <a:ext cx="7772400" cy="864095"/>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200" u="sng" dirty="0" smtClean="0">
                <a:solidFill>
                  <a:prstClr val="black"/>
                </a:solidFill>
                <a:latin typeface="Times New Roman" pitchFamily="18" charset="0"/>
                <a:ea typeface="Times New Roman"/>
                <a:cs typeface="Times New Roman" pitchFamily="18" charset="0"/>
              </a:rPr>
              <a:t>ΕΠΟΠΤΕΙΑ ΤΗΣ ΑΓΟΡΑΣ</a:t>
            </a:r>
            <a:r>
              <a:rPr lang="el-GR" sz="2200" dirty="0" smtClean="0">
                <a:solidFill>
                  <a:prstClr val="black"/>
                </a:solidFill>
                <a:latin typeface="Times New Roman" pitchFamily="18" charset="0"/>
                <a:ea typeface="Times New Roman"/>
                <a:cs typeface="Times New Roman" pitchFamily="18" charset="0"/>
              </a:rPr>
              <a:t/>
            </a:r>
            <a:br>
              <a:rPr lang="el-GR" sz="2200" dirty="0" smtClean="0">
                <a:solidFill>
                  <a:prstClr val="black"/>
                </a:solidFill>
                <a:latin typeface="Times New Roman" pitchFamily="18" charset="0"/>
                <a:ea typeface="Times New Roman"/>
                <a:cs typeface="Times New Roman" pitchFamily="18" charset="0"/>
              </a:rPr>
            </a:br>
            <a:r>
              <a:rPr lang="el-GR" sz="2200" u="sng" dirty="0" smtClean="0">
                <a:solidFill>
                  <a:prstClr val="black"/>
                </a:solidFill>
                <a:latin typeface="Times New Roman" pitchFamily="18" charset="0"/>
                <a:ea typeface="Times New Roman"/>
                <a:cs typeface="Times New Roman" pitchFamily="18" charset="0"/>
              </a:rPr>
              <a:t>ΚΑΙ ΔΙΥΠΗΡΕΣΙΑΚΗ ΣΥΝΕΡΓΑΣΙΑ</a:t>
            </a:r>
            <a:endParaRPr lang="el-GR" sz="2200" dirty="0"/>
          </a:p>
        </p:txBody>
      </p:sp>
      <p:sp>
        <p:nvSpPr>
          <p:cNvPr id="3" name="2 - Υπότιτλος"/>
          <p:cNvSpPr>
            <a:spLocks noGrp="1"/>
          </p:cNvSpPr>
          <p:nvPr>
            <p:ph type="subTitle" idx="1"/>
          </p:nvPr>
        </p:nvSpPr>
        <p:spPr>
          <a:xfrm>
            <a:off x="685800" y="1268760"/>
            <a:ext cx="7772400" cy="3542551"/>
          </a:xfrm>
        </p:spPr>
        <p:style>
          <a:lnRef idx="1">
            <a:schemeClr val="accent1"/>
          </a:lnRef>
          <a:fillRef idx="2">
            <a:schemeClr val="accent1"/>
          </a:fillRef>
          <a:effectRef idx="1">
            <a:schemeClr val="accent1"/>
          </a:effectRef>
          <a:fontRef idx="minor">
            <a:schemeClr val="dk1"/>
          </a:fontRef>
        </p:style>
        <p:txBody>
          <a:bodyPr/>
          <a:lstStyle/>
          <a:p>
            <a:pPr algn="just"/>
            <a:r>
              <a:rPr lang="el-GR" sz="2400" b="1" u="sng" dirty="0" smtClean="0">
                <a:latin typeface="Times New Roman" pitchFamily="18" charset="0"/>
                <a:cs typeface="Times New Roman" pitchFamily="18" charset="0"/>
              </a:rPr>
              <a:t>Σκοπός</a:t>
            </a:r>
            <a:r>
              <a:rPr lang="el-GR" sz="2400" dirty="0" smtClean="0">
                <a:latin typeface="Times New Roman" pitchFamily="18" charset="0"/>
                <a:cs typeface="Times New Roman" pitchFamily="18" charset="0"/>
              </a:rPr>
              <a:t> της Γενικής Γραμματείας Εμπορίου </a:t>
            </a:r>
            <a:r>
              <a:rPr lang="el-GR" sz="2400" dirty="0" smtClean="0">
                <a:solidFill>
                  <a:srgbClr val="FF0000"/>
                </a:solidFill>
                <a:latin typeface="Times New Roman" pitchFamily="18" charset="0"/>
                <a:cs typeface="Times New Roman" pitchFamily="18" charset="0"/>
              </a:rPr>
              <a:t>είναι</a:t>
            </a:r>
            <a:r>
              <a:rPr lang="el-GR" sz="2400" dirty="0" smtClean="0">
                <a:latin typeface="Times New Roman" pitchFamily="18" charset="0"/>
                <a:cs typeface="Times New Roman" pitchFamily="18" charset="0"/>
              </a:rPr>
              <a:t>:</a:t>
            </a:r>
          </a:p>
          <a:p>
            <a:pPr algn="just"/>
            <a:endParaRPr lang="el-GR" sz="2400" dirty="0" smtClean="0">
              <a:latin typeface="Times New Roman" pitchFamily="18" charset="0"/>
              <a:cs typeface="Times New Roman" pitchFamily="18" charset="0"/>
            </a:endParaRPr>
          </a:p>
          <a:p>
            <a:pPr algn="just"/>
            <a:r>
              <a:rPr lang="el-GR" sz="2400" dirty="0" smtClean="0">
                <a:latin typeface="Times New Roman" pitchFamily="18" charset="0"/>
                <a:cs typeface="Times New Roman" pitchFamily="18" charset="0"/>
              </a:rPr>
              <a:t>Η </a:t>
            </a:r>
            <a:r>
              <a:rPr lang="el-GR" sz="2400" b="1" dirty="0" smtClean="0">
                <a:latin typeface="Times New Roman" pitchFamily="18" charset="0"/>
                <a:cs typeface="Times New Roman" pitchFamily="18" charset="0"/>
              </a:rPr>
              <a:t>διασφάλιση</a:t>
            </a:r>
            <a:r>
              <a:rPr lang="el-GR" sz="2400" dirty="0" smtClean="0">
                <a:latin typeface="Times New Roman" pitchFamily="18" charset="0"/>
                <a:cs typeface="Times New Roman" pitchFamily="18" charset="0"/>
              </a:rPr>
              <a:t> της </a:t>
            </a:r>
            <a:r>
              <a:rPr lang="el-GR" sz="2400" b="1" dirty="0" smtClean="0">
                <a:latin typeface="Times New Roman" pitchFamily="18" charset="0"/>
                <a:cs typeface="Times New Roman" pitchFamily="18" charset="0"/>
              </a:rPr>
              <a:t>ορθής εφαρμογής</a:t>
            </a:r>
            <a:r>
              <a:rPr lang="el-GR" sz="2400" dirty="0" smtClean="0">
                <a:latin typeface="Times New Roman" pitchFamily="18" charset="0"/>
                <a:cs typeface="Times New Roman" pitchFamily="18" charset="0"/>
              </a:rPr>
              <a:t> των κανόνων διακίνησης προϊόντων και παροχής υπηρεσιών και του </a:t>
            </a:r>
            <a:r>
              <a:rPr lang="el-GR" sz="2400" b="1" dirty="0" smtClean="0">
                <a:latin typeface="Times New Roman" pitchFamily="18" charset="0"/>
                <a:cs typeface="Times New Roman" pitchFamily="18" charset="0"/>
              </a:rPr>
              <a:t>υγιούς ανταγωνισμού.</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556792"/>
            <a:ext cx="5184576" cy="338437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ΠΡΟΣΘΗΚΗ ΠΑΡ 13α Παράρτημα ΙΙΙ του Κανονισμού 1223/2009/ΕΚ </a:t>
            </a:r>
          </a:p>
          <a:p>
            <a:pPr algn="ctr"/>
            <a:r>
              <a:rPr lang="el-GR" sz="3200" b="1" dirty="0" smtClean="0">
                <a:latin typeface="Times New Roman" pitchFamily="18" charset="0"/>
                <a:cs typeface="Times New Roman" pitchFamily="18" charset="0"/>
              </a:rPr>
              <a:t>«ΜΟΝΟ ΓΙΑ ΕΠΑΓΓΕΛΜΑΤΙΚΗ ΧΡΗΣΗ»</a:t>
            </a:r>
          </a:p>
        </p:txBody>
      </p:sp>
      <p:sp>
        <p:nvSpPr>
          <p:cNvPr id="5" name="4 - Κατακόρυφος πάπυρος"/>
          <p:cNvSpPr/>
          <p:nvPr/>
        </p:nvSpPr>
        <p:spPr>
          <a:xfrm>
            <a:off x="395536" y="1700808"/>
            <a:ext cx="2376264" cy="30243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42083/22 (Α΄2120)</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Διπλωμένη γωνία"/>
          <p:cNvSpPr/>
          <p:nvPr/>
        </p:nvSpPr>
        <p:spPr>
          <a:xfrm>
            <a:off x="3203848" y="1556792"/>
            <a:ext cx="5184576" cy="3384376"/>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3200" b="1" dirty="0" smtClean="0">
              <a:latin typeface="Times New Roman" pitchFamily="18" charset="0"/>
              <a:cs typeface="Times New Roman" pitchFamily="18" charset="0"/>
            </a:endParaRPr>
          </a:p>
          <a:p>
            <a:pPr algn="ctr"/>
            <a:r>
              <a:rPr lang="el-GR" sz="3200" b="1" dirty="0" smtClean="0">
                <a:solidFill>
                  <a:srgbClr val="FF0000"/>
                </a:solidFill>
                <a:latin typeface="Times New Roman" pitchFamily="18" charset="0"/>
                <a:cs typeface="Times New Roman" pitchFamily="18" charset="0"/>
              </a:rPr>
              <a:t>ΚΥΡΩΣΗ</a:t>
            </a:r>
          </a:p>
          <a:p>
            <a:pPr algn="ctr"/>
            <a:r>
              <a:rPr lang="el-GR" sz="3200" b="1" dirty="0" smtClean="0">
                <a:latin typeface="Times New Roman" pitchFamily="18" charset="0"/>
                <a:cs typeface="Times New Roman" pitchFamily="18" charset="0"/>
              </a:rPr>
              <a:t>Παρ. 14 (Δ.) </a:t>
            </a:r>
          </a:p>
          <a:p>
            <a:pPr algn="ctr"/>
            <a:r>
              <a:rPr lang="el-GR" sz="3200" b="1" dirty="0" smtClean="0">
                <a:latin typeface="Times New Roman" pitchFamily="18" charset="0"/>
                <a:cs typeface="Times New Roman" pitchFamily="18" charset="0"/>
              </a:rPr>
              <a:t>Μη νόμιμη πώληση προϊόντων των παραγράφων </a:t>
            </a:r>
            <a:r>
              <a:rPr lang="el-GR" sz="3200" b="1" dirty="0" smtClean="0">
                <a:solidFill>
                  <a:srgbClr val="FF0000"/>
                </a:solidFill>
                <a:latin typeface="Times New Roman" pitchFamily="18" charset="0"/>
                <a:cs typeface="Times New Roman" pitchFamily="18" charset="0"/>
              </a:rPr>
              <a:t>13</a:t>
            </a:r>
            <a:r>
              <a:rPr lang="el-GR" sz="3200" b="1" dirty="0" smtClean="0">
                <a:latin typeface="Times New Roman" pitchFamily="18" charset="0"/>
                <a:cs typeface="Times New Roman" pitchFamily="18" charset="0"/>
              </a:rPr>
              <a:t> </a:t>
            </a:r>
            <a:r>
              <a:rPr lang="el-GR" sz="3200" b="1" dirty="0" smtClean="0">
                <a:solidFill>
                  <a:srgbClr val="FF0000"/>
                </a:solidFill>
                <a:latin typeface="Times New Roman" pitchFamily="18" charset="0"/>
                <a:cs typeface="Times New Roman" pitchFamily="18" charset="0"/>
              </a:rPr>
              <a:t>και 13α</a:t>
            </a:r>
            <a:r>
              <a:rPr lang="el-GR" sz="3200" b="1" dirty="0" smtClean="0">
                <a:latin typeface="Times New Roman" pitchFamily="18" charset="0"/>
                <a:cs typeface="Times New Roman" pitchFamily="18" charset="0"/>
              </a:rPr>
              <a:t>, τρεις χιλιάδες </a:t>
            </a:r>
            <a:r>
              <a:rPr lang="el-GR" sz="3200" b="1" dirty="0" smtClean="0">
                <a:solidFill>
                  <a:srgbClr val="FF0000"/>
                </a:solidFill>
                <a:latin typeface="Times New Roman" pitchFamily="18" charset="0"/>
                <a:cs typeface="Times New Roman" pitchFamily="18" charset="0"/>
              </a:rPr>
              <a:t>ευρώ (3.000€) </a:t>
            </a:r>
            <a:r>
              <a:rPr lang="el-GR" sz="3200" b="1" dirty="0" smtClean="0">
                <a:latin typeface="Times New Roman" pitchFamily="18" charset="0"/>
                <a:cs typeface="Times New Roman" pitchFamily="18" charset="0"/>
              </a:rPr>
              <a:t>ανά κωδικό προϊόντος.»</a:t>
            </a:r>
          </a:p>
        </p:txBody>
      </p:sp>
      <p:sp>
        <p:nvSpPr>
          <p:cNvPr id="5" name="4 - Κατακόρυφος πάπυρος"/>
          <p:cNvSpPr/>
          <p:nvPr/>
        </p:nvSpPr>
        <p:spPr>
          <a:xfrm>
            <a:off x="395536" y="1700808"/>
            <a:ext cx="2376264" cy="302433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atin typeface="Times New Roman" pitchFamily="18" charset="0"/>
                <a:cs typeface="Times New Roman" pitchFamily="18" charset="0"/>
              </a:rPr>
              <a:t>ΥΑ </a:t>
            </a:r>
          </a:p>
          <a:p>
            <a:pPr algn="ctr"/>
            <a:r>
              <a:rPr lang="el-GR" sz="3200" b="1" dirty="0" smtClean="0">
                <a:latin typeface="Times New Roman" pitchFamily="18" charset="0"/>
                <a:cs typeface="Times New Roman" pitchFamily="18" charset="0"/>
              </a:rPr>
              <a:t>94130/22 (Α΄5183)</a:t>
            </a:r>
            <a:endParaRPr lang="el-GR"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75000"/>
            </a:schemeClr>
          </a:solidFill>
        </p:spPr>
        <p:txBody>
          <a:bodyPr>
            <a:normAutofit lnSpcReduction="10000"/>
          </a:bodyPr>
          <a:lstStyle/>
          <a:p>
            <a:pPr algn="ctr"/>
            <a:r>
              <a:rPr lang="el-GR" sz="2400" b="1" dirty="0" smtClean="0">
                <a:solidFill>
                  <a:srgbClr val="FF0000"/>
                </a:solidFill>
                <a:latin typeface="Times New Roman" panose="02020603050405020304" pitchFamily="18" charset="0"/>
                <a:cs typeface="Times New Roman" panose="02020603050405020304" pitchFamily="18" charset="0"/>
              </a:rPr>
              <a:t>ΚΑΤ’ ΕΞΟΥΣΙΟΔΟΤΗΣΗ ΤΟΥ ΝΟΜΟΥ </a:t>
            </a:r>
          </a:p>
          <a:p>
            <a:pPr algn="ctr"/>
            <a:r>
              <a:rPr lang="el-GR" sz="2400" b="1" dirty="0" smtClean="0">
                <a:solidFill>
                  <a:srgbClr val="FF0000"/>
                </a:solidFill>
                <a:latin typeface="Times New Roman" panose="02020603050405020304" pitchFamily="18" charset="0"/>
                <a:cs typeface="Times New Roman" panose="02020603050405020304" pitchFamily="18" charset="0"/>
              </a:rPr>
              <a:t>4177/2013 (Α΄173)</a:t>
            </a:r>
          </a:p>
          <a:p>
            <a:pPr algn="ctr"/>
            <a:r>
              <a:rPr lang="el-GR" sz="2400" b="1" u="sng" dirty="0" smtClean="0">
                <a:latin typeface="Times New Roman" panose="02020603050405020304" pitchFamily="18" charset="0"/>
                <a:cs typeface="Times New Roman" panose="02020603050405020304" pitchFamily="18" charset="0"/>
              </a:rPr>
              <a:t>ΥΠΟΥΡΓΙΚΗ ΑΠΟΦΑΣΗ</a:t>
            </a:r>
          </a:p>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dirty="0" smtClean="0">
                <a:latin typeface="Times New Roman" panose="02020603050405020304" pitchFamily="18" charset="0"/>
                <a:cs typeface="Times New Roman" panose="02020603050405020304" pitchFamily="18" charset="0"/>
              </a:rPr>
              <a:t>Σύμφωνα με την </a:t>
            </a:r>
            <a:r>
              <a:rPr lang="el-GR" sz="2400" b="1" u="sng" dirty="0" smtClean="0">
                <a:latin typeface="Times New Roman" panose="02020603050405020304" pitchFamily="18" charset="0"/>
                <a:cs typeface="Times New Roman" panose="02020603050405020304" pitchFamily="18" charset="0"/>
              </a:rPr>
              <a:t>παρ. 3 του Άρθρου 4</a:t>
            </a:r>
          </a:p>
          <a:p>
            <a:pPr algn="ctr"/>
            <a:r>
              <a:rPr lang="el-GR" sz="2400" b="1" dirty="0" smtClean="0">
                <a:latin typeface="Times New Roman" panose="02020603050405020304" pitchFamily="18" charset="0"/>
                <a:cs typeface="Times New Roman" panose="02020603050405020304" pitchFamily="18" charset="0"/>
              </a:rPr>
              <a:t>«Ρυθμίσεις για τη διακίνηση και εμπορία προϊόντων και την παροχή υπηρεσιών»</a:t>
            </a:r>
          </a:p>
          <a:p>
            <a:pPr algn="ctr"/>
            <a:r>
              <a:rPr lang="el-GR" sz="2400" b="1" dirty="0" smtClean="0">
                <a:latin typeface="Times New Roman" panose="02020603050405020304" pitchFamily="18" charset="0"/>
                <a:cs typeface="Times New Roman" panose="02020603050405020304" pitchFamily="18" charset="0"/>
              </a:rPr>
              <a:t> </a:t>
            </a:r>
          </a:p>
          <a:p>
            <a:pPr algn="just"/>
            <a:r>
              <a:rPr lang="el-GR" sz="2400" b="1" dirty="0" smtClean="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16633"/>
            <a:ext cx="7772400" cy="864095"/>
          </a:xfrm>
          <a:solidFill>
            <a:schemeClr val="bg2">
              <a:lumMod val="90000"/>
            </a:schemeClr>
          </a:solidFill>
        </p:spPr>
        <p:txBody>
          <a:bodyPr>
            <a:normAutofit/>
          </a:bodyPr>
          <a:lstStyle/>
          <a:p>
            <a:pPr algn="ctr"/>
            <a:r>
              <a:rPr lang="el-GR" sz="2300" u="sng" dirty="0">
                <a:solidFill>
                  <a:prstClr val="black"/>
                </a:solidFill>
                <a:latin typeface="Times New Roman" pitchFamily="18" charset="0"/>
                <a:ea typeface="Times New Roman"/>
                <a:cs typeface="Times New Roman" pitchFamily="18" charset="0"/>
              </a:rPr>
              <a:t>ΕΠΟΠΤΕΙΑ ΤΗΣ ΑΓΟΡΑΣ</a:t>
            </a:r>
            <a:r>
              <a:rPr lang="el-GR" sz="2300" dirty="0">
                <a:solidFill>
                  <a:prstClr val="black"/>
                </a:solidFill>
                <a:latin typeface="Times New Roman" pitchFamily="18" charset="0"/>
                <a:ea typeface="Times New Roman"/>
                <a:cs typeface="Times New Roman" pitchFamily="18" charset="0"/>
              </a:rPr>
              <a:t/>
            </a:r>
            <a:br>
              <a:rPr lang="el-GR" sz="2300" dirty="0">
                <a:solidFill>
                  <a:prstClr val="black"/>
                </a:solidFill>
                <a:latin typeface="Times New Roman" pitchFamily="18" charset="0"/>
                <a:ea typeface="Times New Roman"/>
                <a:cs typeface="Times New Roman" pitchFamily="18" charset="0"/>
              </a:rPr>
            </a:br>
            <a:r>
              <a:rPr lang="el-GR" sz="2300" u="sng" dirty="0">
                <a:solidFill>
                  <a:prstClr val="black"/>
                </a:solidFill>
                <a:latin typeface="Times New Roman" pitchFamily="18" charset="0"/>
                <a:ea typeface="Times New Roman"/>
                <a:cs typeface="Times New Roman" pitchFamily="18" charset="0"/>
              </a:rPr>
              <a:t>ΚΑΙ ΔΙΥΠΗΡΕΣΙΑΚΗ </a:t>
            </a:r>
            <a:r>
              <a:rPr lang="el-GR" sz="2300" u="sng" dirty="0" smtClean="0">
                <a:solidFill>
                  <a:prstClr val="black"/>
                </a:solidFill>
                <a:latin typeface="Times New Roman" pitchFamily="18" charset="0"/>
                <a:ea typeface="Times New Roman"/>
                <a:cs typeface="Times New Roman" pitchFamily="18" charset="0"/>
              </a:rPr>
              <a:t>ΣΥΝΕΡΓΑΣΙΑ</a:t>
            </a:r>
            <a:endParaRPr lang="el-GR" dirty="0"/>
          </a:p>
        </p:txBody>
      </p:sp>
      <p:sp>
        <p:nvSpPr>
          <p:cNvPr id="3" name="Υπότιτλος 2"/>
          <p:cNvSpPr>
            <a:spLocks noGrp="1"/>
          </p:cNvSpPr>
          <p:nvPr>
            <p:ph type="subTitle" idx="1"/>
          </p:nvPr>
        </p:nvSpPr>
        <p:spPr>
          <a:xfrm>
            <a:off x="685800" y="1340768"/>
            <a:ext cx="7772400" cy="3528392"/>
          </a:xfrm>
          <a:solidFill>
            <a:schemeClr val="bg1">
              <a:lumMod val="75000"/>
            </a:schemeClr>
          </a:solidFill>
        </p:spPr>
        <p:txBody>
          <a:bodyPr>
            <a:normAutofit fontScale="92500" lnSpcReduction="10000"/>
          </a:bodyPr>
          <a:lstStyle/>
          <a:p>
            <a:pPr algn="ctr"/>
            <a:endParaRPr lang="el-GR" sz="2400" b="1" dirty="0" smtClean="0">
              <a:latin typeface="Times New Roman" panose="02020603050405020304" pitchFamily="18" charset="0"/>
              <a:cs typeface="Times New Roman" panose="02020603050405020304" pitchFamily="18" charset="0"/>
            </a:endParaRPr>
          </a:p>
          <a:p>
            <a:pPr algn="ctr"/>
            <a:r>
              <a:rPr lang="el-GR" sz="2400" b="1" u="sng" dirty="0" smtClean="0">
                <a:solidFill>
                  <a:srgbClr val="FF0000"/>
                </a:solidFill>
                <a:latin typeface="Times New Roman" panose="02020603050405020304" pitchFamily="18" charset="0"/>
                <a:cs typeface="Times New Roman" panose="02020603050405020304" pitchFamily="18" charset="0"/>
              </a:rPr>
              <a:t>Η παρ. 3 του Άρθρου  4</a:t>
            </a:r>
            <a:endParaRPr lang="el-GR" sz="2400" b="1" dirty="0" smtClean="0">
              <a:latin typeface="Times New Roman" panose="02020603050405020304" pitchFamily="18" charset="0"/>
              <a:cs typeface="Times New Roman" panose="02020603050405020304" pitchFamily="18" charset="0"/>
            </a:endParaRPr>
          </a:p>
          <a:p>
            <a:pPr algn="just"/>
            <a:r>
              <a:rPr lang="el-GR" sz="2400" b="1" dirty="0" smtClean="0">
                <a:latin typeface="Times New Roman" panose="02020603050405020304" pitchFamily="18" charset="0"/>
                <a:cs typeface="Times New Roman" panose="02020603050405020304" pitchFamily="18" charset="0"/>
              </a:rPr>
              <a:t>Με απόφαση του Υπουργού Ανάπτυξης και Ανταγωνιστικότητας, κατόπιν γνώμης της Επιτροπής Ανταγωνισμού και </a:t>
            </a:r>
            <a:r>
              <a:rPr lang="el-GR" sz="2400" b="1" u="sng" dirty="0" smtClean="0">
                <a:solidFill>
                  <a:srgbClr val="FF0000"/>
                </a:solidFill>
                <a:latin typeface="Times New Roman" panose="02020603050405020304" pitchFamily="18" charset="0"/>
                <a:cs typeface="Times New Roman" panose="02020603050405020304" pitchFamily="18" charset="0"/>
              </a:rPr>
              <a:t>εφόσον αυτό επιβάλλεται από λόγους δημοσίου συμφέροντος</a:t>
            </a:r>
            <a:r>
              <a:rPr lang="el-GR" sz="2400" b="1" dirty="0" smtClean="0">
                <a:latin typeface="Times New Roman" panose="02020603050405020304" pitchFamily="18" charset="0"/>
                <a:cs typeface="Times New Roman" panose="02020603050405020304" pitchFamily="18" charset="0"/>
              </a:rPr>
              <a:t>, μπορεί να καθορίζονται για </a:t>
            </a:r>
            <a:r>
              <a:rPr lang="el-GR" sz="2400" b="1" u="sng" dirty="0" smtClean="0">
                <a:solidFill>
                  <a:srgbClr val="FF0000"/>
                </a:solidFill>
                <a:latin typeface="Times New Roman" panose="02020603050405020304" pitchFamily="18" charset="0"/>
                <a:cs typeface="Times New Roman" panose="02020603050405020304" pitchFamily="18" charset="0"/>
              </a:rPr>
              <a:t>συγκεκριμένες περιπτώσεις ανώτατες τιμές πώλησης προϊόντων</a:t>
            </a:r>
            <a:r>
              <a:rPr lang="el-GR" sz="2400" b="1" dirty="0" smtClean="0">
                <a:latin typeface="Times New Roman" panose="02020603050405020304" pitchFamily="18" charset="0"/>
                <a:cs typeface="Times New Roman" panose="02020603050405020304" pitchFamily="18" charset="0"/>
              </a:rPr>
              <a:t> σε επίπεδο χονδρικής ή λιανικής και </a:t>
            </a:r>
            <a:r>
              <a:rPr lang="el-GR" sz="2400" b="1" u="sng" dirty="0" smtClean="0">
                <a:solidFill>
                  <a:srgbClr val="FF0000"/>
                </a:solidFill>
                <a:latin typeface="Times New Roman" panose="02020603050405020304" pitchFamily="18" charset="0"/>
                <a:cs typeface="Times New Roman" panose="02020603050405020304" pitchFamily="18" charset="0"/>
              </a:rPr>
              <a:t>παροχής υπηρεσιών</a:t>
            </a:r>
            <a:r>
              <a:rPr lang="el-GR" sz="2400" b="1" dirty="0" smtClean="0">
                <a:latin typeface="Times New Roman" panose="02020603050405020304" pitchFamily="18" charset="0"/>
                <a:cs typeface="Times New Roman" panose="02020603050405020304" pitchFamily="18" charset="0"/>
              </a:rPr>
              <a:t>, όταν </a:t>
            </a:r>
            <a:r>
              <a:rPr lang="el-GR" sz="3500" b="1" u="sng" dirty="0" smtClean="0">
                <a:latin typeface="Times New Roman" panose="02020603050405020304" pitchFamily="18" charset="0"/>
                <a:cs typeface="Times New Roman" panose="02020603050405020304" pitchFamily="18" charset="0"/>
              </a:rPr>
              <a:t>εξ αντικειμένου δεν είναι εφικτό να λειτουργήσει ο ανταγωνισμός</a:t>
            </a:r>
            <a:r>
              <a:rPr lang="el-GR" sz="2400" b="1" dirty="0" smtClean="0">
                <a:latin typeface="Times New Roman" panose="02020603050405020304" pitchFamily="18" charset="0"/>
                <a:cs typeface="Times New Roman" panose="02020603050405020304" pitchFamily="18" charset="0"/>
              </a:rPr>
              <a:t>. </a:t>
            </a:r>
            <a:endParaRPr lang="el-G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5012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dirty="0" smtClean="0">
              <a:latin typeface="Times New Roman" pitchFamily="18" charset="0"/>
              <a:cs typeface="Times New Roman" pitchFamily="18" charset="0"/>
            </a:endParaRPr>
          </a:p>
          <a:p>
            <a:pPr algn="ctr"/>
            <a:r>
              <a:rPr lang="el-GR" sz="2800" b="1" u="sng" dirty="0" smtClean="0">
                <a:latin typeface="Times New Roman" pitchFamily="18" charset="0"/>
                <a:cs typeface="Times New Roman" pitchFamily="18" charset="0"/>
              </a:rPr>
              <a:t>Άρθρο 115</a:t>
            </a:r>
          </a:p>
          <a:p>
            <a:pPr algn="ctr"/>
            <a:r>
              <a:rPr lang="el-GR" sz="2800" b="1" dirty="0" smtClean="0">
                <a:latin typeface="Times New Roman" pitchFamily="18" charset="0"/>
                <a:cs typeface="Times New Roman" pitchFamily="18" charset="0"/>
              </a:rPr>
              <a:t>Καθορισμός ανώτατων τιμών σε συγκεκριμένα σημεία πώλησης</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3" name="2 - Υπότιτλος"/>
          <p:cNvSpPr>
            <a:spLocks noGrp="1"/>
          </p:cNvSpPr>
          <p:nvPr>
            <p:ph type="subTitle" idx="1"/>
          </p:nvPr>
        </p:nvSpPr>
        <p:spPr>
          <a:xfrm>
            <a:off x="685800" y="1340768"/>
            <a:ext cx="7772400" cy="3600400"/>
          </a:xfrm>
          <a:solidFill>
            <a:schemeClr val="bg1">
              <a:lumMod val="85000"/>
            </a:schemeClr>
          </a:solidFill>
        </p:spPr>
        <p:txBody>
          <a:bodyPr>
            <a:normAutofit/>
          </a:bodyPr>
          <a:lstStyle/>
          <a:p>
            <a:pPr algn="ctr"/>
            <a:endParaRPr lang="el-GR" sz="2800" b="1" dirty="0" smtClean="0">
              <a:latin typeface="Times New Roman" pitchFamily="18" charset="0"/>
              <a:cs typeface="Times New Roman" pitchFamily="18" charset="0"/>
            </a:endParaRPr>
          </a:p>
          <a:p>
            <a:pPr algn="ctr"/>
            <a:r>
              <a:rPr lang="el-GR" sz="2800" b="1" dirty="0" smtClean="0">
                <a:latin typeface="Times New Roman" pitchFamily="18" charset="0"/>
                <a:cs typeface="Times New Roman" pitchFamily="18" charset="0"/>
              </a:rPr>
              <a:t>Για λόγους δημοσίου συμφέροντος </a:t>
            </a:r>
          </a:p>
          <a:p>
            <a:pPr algn="ctr"/>
            <a:r>
              <a:rPr lang="el-GR" sz="2800" b="1" dirty="0" smtClean="0">
                <a:latin typeface="Times New Roman" pitchFamily="18" charset="0"/>
                <a:cs typeface="Times New Roman" pitchFamily="18" charset="0"/>
              </a:rPr>
              <a:t>καθορίζονται ανώτατες τιμές πώλησης </a:t>
            </a:r>
          </a:p>
          <a:p>
            <a:pPr algn="ctr"/>
            <a:r>
              <a:rPr lang="el-GR" sz="2800" b="1" dirty="0" smtClean="0">
                <a:latin typeface="Times New Roman" pitchFamily="18" charset="0"/>
                <a:cs typeface="Times New Roman" pitchFamily="18" charset="0"/>
              </a:rPr>
              <a:t>για συγκεκριμένα προϊόντα, </a:t>
            </a:r>
          </a:p>
          <a:p>
            <a:pPr algn="ctr"/>
            <a:r>
              <a:rPr lang="el-GR" sz="2800" b="1" dirty="0" smtClean="0">
                <a:latin typeface="Times New Roman" pitchFamily="18" charset="0"/>
                <a:cs typeface="Times New Roman" pitchFamily="18" charset="0"/>
              </a:rPr>
              <a:t>τα οποία αναφέρονται στον Πίνακα 1</a:t>
            </a:r>
            <a:endParaRPr lang="el-GR" sz="2800" b="1" u="sng"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graphicFrame>
        <p:nvGraphicFramePr>
          <p:cNvPr id="4" name="3 - Πίνακας"/>
          <p:cNvGraphicFramePr>
            <a:graphicFrameLocks noGrp="1"/>
          </p:cNvGraphicFramePr>
          <p:nvPr/>
        </p:nvGraphicFramePr>
        <p:xfrm>
          <a:off x="611560" y="1412776"/>
          <a:ext cx="7776863" cy="3528392"/>
        </p:xfrm>
        <a:graphic>
          <a:graphicData uri="http://schemas.openxmlformats.org/drawingml/2006/table">
            <a:tbl>
              <a:tblPr/>
              <a:tblGrid>
                <a:gridCol w="7776863"/>
              </a:tblGrid>
              <a:tr h="399768">
                <a:tc>
                  <a:txBody>
                    <a:bodyPr/>
                    <a:lstStyle/>
                    <a:p>
                      <a:pPr marL="90170" algn="ctr">
                        <a:lnSpc>
                          <a:spcPct val="115000"/>
                        </a:lnSpc>
                        <a:spcAft>
                          <a:spcPts val="0"/>
                        </a:spcAft>
                      </a:pPr>
                      <a:r>
                        <a:rPr lang="el-GR" sz="1800" b="1" kern="150" dirty="0">
                          <a:latin typeface="Times New Roman" pitchFamily="18" charset="0"/>
                          <a:ea typeface="Calibri"/>
                          <a:cs typeface="Times New Roman" pitchFamily="18" charset="0"/>
                        </a:rPr>
                        <a:t>ΠΙΝΑΚΑΣ </a:t>
                      </a:r>
                      <a:r>
                        <a:rPr lang="el-GR" sz="1800" b="1" kern="150" dirty="0" smtClean="0">
                          <a:latin typeface="Times New Roman" pitchFamily="18" charset="0"/>
                          <a:ea typeface="Calibri"/>
                          <a:cs typeface="Times New Roman" pitchFamily="18" charset="0"/>
                        </a:rPr>
                        <a:t>1 – ΠΡΟΪΟΝΤΑ</a:t>
                      </a:r>
                      <a:endParaRPr lang="el-GR" sz="1800" b="1" dirty="0">
                        <a:latin typeface="Times New Roman" pitchFamily="18" charset="0"/>
                        <a:ea typeface="Times New Roman"/>
                        <a:cs typeface="Times New Roman" pitchFamily="18" charset="0"/>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3128624">
                <a:tc>
                  <a:txBody>
                    <a:bodyPr/>
                    <a:lstStyle/>
                    <a:p>
                      <a:pPr marL="342900" lvl="0" indent="-342900" algn="just">
                        <a:spcAft>
                          <a:spcPts val="0"/>
                        </a:spcAft>
                        <a:buFont typeface="+mj-lt"/>
                        <a:buAutoNum type="arabicParenR"/>
                      </a:pPr>
                      <a:r>
                        <a:rPr lang="el-GR" sz="1800" b="1" kern="150" dirty="0">
                          <a:latin typeface="Times New Roman" pitchFamily="18" charset="0"/>
                          <a:ea typeface="Calibri"/>
                          <a:cs typeface="Times New Roman" pitchFamily="18" charset="0"/>
                        </a:rPr>
                        <a:t>Εμφιαλωμένο νερό σε συσκευασία των 500 </a:t>
                      </a:r>
                      <a:r>
                        <a:rPr lang="en-US" sz="1800" b="1" kern="150" dirty="0">
                          <a:latin typeface="Times New Roman" pitchFamily="18" charset="0"/>
                          <a:ea typeface="Calibri"/>
                          <a:cs typeface="Times New Roman" pitchFamily="18" charset="0"/>
                        </a:rPr>
                        <a:t>ml</a:t>
                      </a:r>
                      <a:r>
                        <a:rPr lang="el-GR" sz="1800" b="1" kern="150" dirty="0">
                          <a:latin typeface="Times New Roman" pitchFamily="18" charset="0"/>
                          <a:ea typeface="Calibri"/>
                          <a:cs typeface="Times New Roman" pitchFamily="18" charset="0"/>
                        </a:rPr>
                        <a:t> (0,5 </a:t>
                      </a:r>
                      <a:r>
                        <a:rPr lang="en-US" sz="1800" b="1" kern="150" dirty="0">
                          <a:latin typeface="Times New Roman" pitchFamily="18" charset="0"/>
                          <a:ea typeface="Calibri"/>
                          <a:cs typeface="Times New Roman" pitchFamily="18" charset="0"/>
                        </a:rPr>
                        <a:t>L</a:t>
                      </a:r>
                      <a:r>
                        <a:rPr lang="el-GR" sz="1800" b="1" kern="150" dirty="0">
                          <a:latin typeface="Times New Roman" pitchFamily="18" charset="0"/>
                          <a:ea typeface="Calibri"/>
                          <a:cs typeface="Times New Roman" pitchFamily="18" charset="0"/>
                        </a:rPr>
                        <a:t>) εντός ή εκτός </a:t>
                      </a:r>
                      <a:r>
                        <a:rPr lang="el-GR" sz="1800" b="1" kern="150" dirty="0" smtClean="0">
                          <a:latin typeface="Times New Roman" pitchFamily="18" charset="0"/>
                          <a:ea typeface="Calibri"/>
                          <a:cs typeface="Times New Roman" pitchFamily="18" charset="0"/>
                        </a:rPr>
                        <a:t>ψυγείου</a:t>
                      </a:r>
                      <a:endParaRPr lang="el-GR" sz="1800" b="1" dirty="0" smtClean="0">
                        <a:latin typeface="Times New Roman" pitchFamily="18" charset="0"/>
                        <a:ea typeface="Times New Roman"/>
                        <a:cs typeface="Times New Roman" pitchFamily="18" charset="0"/>
                      </a:endParaRPr>
                    </a:p>
                    <a:p>
                      <a:pPr marL="342900" lvl="0" indent="-342900" algn="just">
                        <a:spcAft>
                          <a:spcPts val="0"/>
                        </a:spcAft>
                        <a:buFont typeface="+mj-lt"/>
                        <a:buAutoNum type="arabicParenR"/>
                      </a:pPr>
                      <a:r>
                        <a:rPr lang="el-GR" sz="1800" b="1" kern="150" dirty="0">
                          <a:latin typeface="Times New Roman" pitchFamily="18" charset="0"/>
                          <a:ea typeface="Calibri"/>
                          <a:cs typeface="Times New Roman" pitchFamily="18" charset="0"/>
                        </a:rPr>
                        <a:t>Εμφιαλωμένο νερό σε συσκευασία των 750 </a:t>
                      </a:r>
                      <a:r>
                        <a:rPr lang="en-US" sz="1800" b="1" kern="150" dirty="0">
                          <a:latin typeface="Times New Roman" pitchFamily="18" charset="0"/>
                          <a:ea typeface="Calibri"/>
                          <a:cs typeface="Times New Roman" pitchFamily="18" charset="0"/>
                        </a:rPr>
                        <a:t>ml</a:t>
                      </a:r>
                      <a:r>
                        <a:rPr lang="el-GR" sz="1800" b="1" kern="150" dirty="0">
                          <a:latin typeface="Times New Roman" pitchFamily="18" charset="0"/>
                          <a:ea typeface="Calibri"/>
                          <a:cs typeface="Times New Roman" pitchFamily="18" charset="0"/>
                        </a:rPr>
                        <a:t> (0,75</a:t>
                      </a:r>
                      <a:r>
                        <a:rPr lang="en-US" sz="1800" b="1" kern="150" dirty="0">
                          <a:latin typeface="Times New Roman" pitchFamily="18" charset="0"/>
                          <a:ea typeface="Calibri"/>
                          <a:cs typeface="Times New Roman" pitchFamily="18" charset="0"/>
                        </a:rPr>
                        <a:t>L</a:t>
                      </a:r>
                      <a:r>
                        <a:rPr lang="el-GR" sz="1800" b="1" kern="150" dirty="0">
                          <a:latin typeface="Times New Roman" pitchFamily="18" charset="0"/>
                          <a:ea typeface="Calibri"/>
                          <a:cs typeface="Times New Roman" pitchFamily="18" charset="0"/>
                        </a:rPr>
                        <a:t>) εντός ή εκτός ψυγείου.</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smtClean="0">
                          <a:latin typeface="Times New Roman" pitchFamily="18" charset="0"/>
                          <a:ea typeface="Calibri"/>
                          <a:cs typeface="Times New Roman" pitchFamily="18" charset="0"/>
                        </a:rPr>
                        <a:t>3</a:t>
                      </a:r>
                      <a:r>
                        <a:rPr lang="el-GR" sz="1800" b="1" kern="150" dirty="0">
                          <a:latin typeface="Times New Roman" pitchFamily="18" charset="0"/>
                          <a:ea typeface="Calibri"/>
                          <a:cs typeface="Times New Roman" pitchFamily="18" charset="0"/>
                        </a:rPr>
                        <a:t>) Τοστ με ζαμπόν και τυρί ή σάντουιτς με ζαμπόν και τυρί, ψημένο ή άψητο.</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4) Τοστ με τυρί ή σάντουιτς με τυρί, ψημένο ή άψητο.</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5) Καφές ρόφημα ελληνικός μονός.</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6) Καφές ρόφημα φίλτρου (γαλλικός κλπ.) μονός.</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7) Καφές ρόφημα εσπρέσο μονός ζεστός ή κρύος (</a:t>
                      </a:r>
                      <a:r>
                        <a:rPr lang="el-GR" sz="1800" b="1" kern="150" dirty="0" err="1">
                          <a:latin typeface="Times New Roman" pitchFamily="18" charset="0"/>
                          <a:ea typeface="Calibri"/>
                          <a:cs typeface="Times New Roman" pitchFamily="18" charset="0"/>
                        </a:rPr>
                        <a:t>φρέντο</a:t>
                      </a:r>
                      <a:r>
                        <a:rPr lang="el-GR" sz="1800" b="1" kern="150" dirty="0">
                          <a:latin typeface="Times New Roman" pitchFamily="18" charset="0"/>
                          <a:ea typeface="Calibri"/>
                          <a:cs typeface="Times New Roman" pitchFamily="18" charset="0"/>
                        </a:rPr>
                        <a:t>).</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8) Καφές ρόφημα στιγμιαίος ζεστός ή κρύος (τύπου φραπέ κ.λπ.) μονός.</a:t>
                      </a:r>
                      <a:endParaRPr lang="el-GR" sz="1800" b="1" dirty="0">
                        <a:latin typeface="Times New Roman" pitchFamily="18" charset="0"/>
                        <a:ea typeface="Times New Roman"/>
                        <a:cs typeface="Times New Roman" pitchFamily="18" charset="0"/>
                      </a:endParaRPr>
                    </a:p>
                    <a:p>
                      <a:pPr marL="90170" algn="just">
                        <a:spcAft>
                          <a:spcPts val="0"/>
                        </a:spcAft>
                      </a:pPr>
                      <a:r>
                        <a:rPr lang="el-GR" sz="1800" b="1" kern="150" dirty="0">
                          <a:latin typeface="Times New Roman" pitchFamily="18" charset="0"/>
                          <a:ea typeface="Calibri"/>
                          <a:cs typeface="Times New Roman" pitchFamily="18" charset="0"/>
                        </a:rPr>
                        <a:t>9) Τσάι ρόφημα (ζεστό ή κρύο).</a:t>
                      </a:r>
                      <a:endParaRPr lang="el-GR" sz="1800" b="1" dirty="0">
                        <a:latin typeface="Times New Roman" pitchFamily="18" charset="0"/>
                        <a:ea typeface="Times New Roman"/>
                        <a:cs typeface="Times New Roman" pitchFamily="18" charset="0"/>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4" name="3 - Ορθογώνιο"/>
          <p:cNvSpPr/>
          <p:nvPr/>
        </p:nvSpPr>
        <p:spPr>
          <a:xfrm>
            <a:off x="611560" y="1628800"/>
            <a:ext cx="1944216"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u="sng" dirty="0" smtClean="0">
                <a:latin typeface="Times New Roman" pitchFamily="18" charset="0"/>
                <a:cs typeface="Times New Roman" pitchFamily="18" charset="0"/>
              </a:rPr>
              <a:t>Σημεία πώλησης </a:t>
            </a:r>
            <a:endParaRPr lang="el-GR" sz="3200" dirty="0"/>
          </a:p>
        </p:txBody>
      </p:sp>
      <p:sp>
        <p:nvSpPr>
          <p:cNvPr id="5" name="4 - Ορθογώνιο"/>
          <p:cNvSpPr/>
          <p:nvPr/>
        </p:nvSpPr>
        <p:spPr>
          <a:xfrm>
            <a:off x="3203848" y="1628800"/>
            <a:ext cx="2808312"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l-GR" sz="2800" b="1" dirty="0" smtClean="0">
                <a:latin typeface="Times New Roman" pitchFamily="18" charset="0"/>
                <a:cs typeface="Times New Roman" pitchFamily="18" charset="0"/>
              </a:rPr>
              <a:t>Αναψυκτήρια </a:t>
            </a:r>
          </a:p>
          <a:p>
            <a:pPr lvl="0" algn="just"/>
            <a:r>
              <a:rPr lang="el-GR" sz="2800" b="1" dirty="0" smtClean="0">
                <a:latin typeface="Times New Roman" pitchFamily="18" charset="0"/>
                <a:cs typeface="Times New Roman" pitchFamily="18" charset="0"/>
              </a:rPr>
              <a:t>Μπαρ</a:t>
            </a:r>
          </a:p>
          <a:p>
            <a:pPr lvl="0" algn="just"/>
            <a:r>
              <a:rPr lang="el-GR" sz="2800" b="1" dirty="0" smtClean="0">
                <a:latin typeface="Times New Roman" pitchFamily="18" charset="0"/>
                <a:cs typeface="Times New Roman" pitchFamily="18" charset="0"/>
              </a:rPr>
              <a:t>Καφέ μπαρ</a:t>
            </a:r>
          </a:p>
          <a:p>
            <a:pPr lvl="0" algn="just"/>
            <a:r>
              <a:rPr lang="el-GR" sz="2800" b="1" dirty="0" smtClean="0">
                <a:latin typeface="Times New Roman" pitchFamily="18" charset="0"/>
                <a:cs typeface="Times New Roman" pitchFamily="18" charset="0"/>
              </a:rPr>
              <a:t>Εστιατόρια </a:t>
            </a:r>
          </a:p>
          <a:p>
            <a:pPr lvl="0" algn="just"/>
            <a:r>
              <a:rPr lang="el-GR" sz="2800" b="1" dirty="0" smtClean="0">
                <a:latin typeface="Times New Roman" pitchFamily="18" charset="0"/>
                <a:cs typeface="Times New Roman" pitchFamily="18" charset="0"/>
              </a:rPr>
              <a:t>Κ.Υ.Ε.</a:t>
            </a:r>
          </a:p>
          <a:p>
            <a:pPr lvl="0" algn="just"/>
            <a:r>
              <a:rPr lang="el-GR" sz="2800" b="1" dirty="0" smtClean="0">
                <a:latin typeface="Times New Roman" pitchFamily="18" charset="0"/>
                <a:cs typeface="Times New Roman" pitchFamily="18" charset="0"/>
              </a:rPr>
              <a:t>Αυτόματους πωλητές </a:t>
            </a:r>
          </a:p>
          <a:p>
            <a:pPr lvl="0" algn="just"/>
            <a:r>
              <a:rPr lang="el-GR" sz="2800" b="1" dirty="0" err="1" smtClean="0">
                <a:latin typeface="Times New Roman" pitchFamily="18" charset="0"/>
                <a:cs typeface="Times New Roman" pitchFamily="18" charset="0"/>
              </a:rPr>
              <a:t>κ.λπ</a:t>
            </a:r>
            <a:endParaRPr lang="el-GR" sz="2800" dirty="0"/>
          </a:p>
        </p:txBody>
      </p:sp>
      <p:sp>
        <p:nvSpPr>
          <p:cNvPr id="7" name="6 - Ορθογώνιο"/>
          <p:cNvSpPr/>
          <p:nvPr/>
        </p:nvSpPr>
        <p:spPr>
          <a:xfrm>
            <a:off x="6444208" y="1628800"/>
            <a:ext cx="2210544"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smtClean="0">
              <a:latin typeface="Times New Roman" pitchFamily="18" charset="0"/>
              <a:cs typeface="Times New Roman" pitchFamily="18" charset="0"/>
            </a:endParaRPr>
          </a:p>
          <a:p>
            <a:pPr algn="ctr"/>
            <a:r>
              <a:rPr lang="el-GR" b="1" dirty="0" smtClean="0">
                <a:solidFill>
                  <a:srgbClr val="FF0000"/>
                </a:solidFill>
                <a:latin typeface="Times New Roman" pitchFamily="18" charset="0"/>
                <a:cs typeface="Times New Roman" pitchFamily="18" charset="0"/>
              </a:rPr>
              <a:t>ΔΕΝ ΛΕΙΤΟΥΡΓΕΙ </a:t>
            </a:r>
          </a:p>
          <a:p>
            <a:pPr algn="ctr"/>
            <a:r>
              <a:rPr lang="el-GR" b="1" dirty="0" smtClean="0">
                <a:solidFill>
                  <a:srgbClr val="FF0000"/>
                </a:solidFill>
                <a:latin typeface="Times New Roman" pitchFamily="18" charset="0"/>
                <a:cs typeface="Times New Roman" pitchFamily="18" charset="0"/>
              </a:rPr>
              <a:t>Ο ΑΝΤΑΓΩΝΙΣΜΟΣ </a:t>
            </a:r>
            <a:endParaRPr lang="el-GR" dirty="0">
              <a:solidFill>
                <a:srgbClr val="FF0000"/>
              </a:solidFill>
            </a:endParaRPr>
          </a:p>
        </p:txBody>
      </p:sp>
      <p:sp>
        <p:nvSpPr>
          <p:cNvPr id="8" name="7 - Απαγορευτικό σήμα"/>
          <p:cNvSpPr/>
          <p:nvPr/>
        </p:nvSpPr>
        <p:spPr>
          <a:xfrm>
            <a:off x="7164288" y="1772816"/>
            <a:ext cx="914400" cy="9144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772400"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graphicFrame>
        <p:nvGraphicFramePr>
          <p:cNvPr id="5" name="4 - Πίνακας"/>
          <p:cNvGraphicFramePr>
            <a:graphicFrameLocks noGrp="1"/>
          </p:cNvGraphicFramePr>
          <p:nvPr/>
        </p:nvGraphicFramePr>
        <p:xfrm>
          <a:off x="611559" y="1412776"/>
          <a:ext cx="7848872" cy="5253228"/>
        </p:xfrm>
        <a:graphic>
          <a:graphicData uri="http://schemas.openxmlformats.org/drawingml/2006/table">
            <a:tbl>
              <a:tblPr/>
              <a:tblGrid>
                <a:gridCol w="7793924"/>
                <a:gridCol w="54948"/>
              </a:tblGrid>
              <a:tr h="240355">
                <a:tc>
                  <a:txBody>
                    <a:bodyPr/>
                    <a:lstStyle/>
                    <a:p>
                      <a:pPr marL="90170" algn="ctr">
                        <a:lnSpc>
                          <a:spcPct val="115000"/>
                        </a:lnSpc>
                        <a:spcAft>
                          <a:spcPts val="0"/>
                        </a:spcAft>
                      </a:pPr>
                      <a:r>
                        <a:rPr lang="el-GR" sz="1800" b="1" kern="150" dirty="0">
                          <a:latin typeface="Times New Roman" pitchFamily="18" charset="0"/>
                          <a:ea typeface="Calibri"/>
                          <a:cs typeface="Times New Roman" pitchFamily="18" charset="0"/>
                        </a:rPr>
                        <a:t>ΠΙΝΑΚΑΣ 2: Χώροι - </a:t>
                      </a:r>
                      <a:r>
                        <a:rPr lang="el-GR" sz="1800" b="1" kern="150" dirty="0" smtClean="0">
                          <a:latin typeface="Times New Roman" pitchFamily="18" charset="0"/>
                          <a:ea typeface="Calibri"/>
                          <a:cs typeface="Times New Roman" pitchFamily="18" charset="0"/>
                        </a:rPr>
                        <a:t>σημεία</a:t>
                      </a:r>
                      <a:endParaRPr lang="el-GR" sz="1800" dirty="0">
                        <a:latin typeface="Times New Roman" pitchFamily="18" charset="0"/>
                        <a:ea typeface="Times New Roman"/>
                        <a:cs typeface="Times New Roman" pitchFamily="18" charset="0"/>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endParaRPr lang="el-GR" sz="1000">
                        <a:latin typeface="Calibri"/>
                        <a:cs typeface="Times New Roman"/>
                      </a:endParaRPr>
                    </a:p>
                  </a:txBody>
                  <a:tcPr marL="6350" marR="6350" marT="0" marB="0" anchor="ctr">
                    <a:lnL w="12700" cap="flat" cmpd="sng" algn="ctr">
                      <a:solidFill>
                        <a:srgbClr val="000001"/>
                      </a:solidFill>
                      <a:prstDash val="solid"/>
                      <a:round/>
                      <a:headEnd type="none" w="med" len="med"/>
                      <a:tailEnd type="none" w="med" len="med"/>
                    </a:lnL>
                    <a:lnR>
                      <a:noFill/>
                    </a:lnR>
                    <a:lnT>
                      <a:noFill/>
                    </a:lnT>
                    <a:lnB>
                      <a:noFill/>
                    </a:lnB>
                  </a:tcPr>
                </a:tc>
              </a:tr>
              <a:tr h="3344065">
                <a:tc>
                  <a:txBody>
                    <a:bodyPr/>
                    <a:lstStyle/>
                    <a:p>
                      <a:pPr marL="90170" algn="just">
                        <a:spcAft>
                          <a:spcPts val="0"/>
                        </a:spcAft>
                      </a:pPr>
                      <a:r>
                        <a:rPr lang="el-GR" sz="1800" b="1" kern="150" dirty="0">
                          <a:latin typeface="Times New Roman" pitchFamily="18" charset="0"/>
                          <a:ea typeface="Calibri"/>
                          <a:cs typeface="Times New Roman" pitchFamily="18" charset="0"/>
                        </a:rPr>
                        <a:t>α. Εντός αερολιμένων της χώρας.</a:t>
                      </a:r>
                      <a:endParaRPr lang="el-GR" sz="1800" b="1" dirty="0">
                        <a:latin typeface="Times New Roman" pitchFamily="18" charset="0"/>
                        <a:ea typeface="Times New Roman"/>
                        <a:cs typeface="Times New Roman" pitchFamily="18" charset="0"/>
                      </a:endParaRPr>
                    </a:p>
                    <a:p>
                      <a:pPr marL="270510" marR="103505" indent="-180340" algn="just">
                        <a:spcAft>
                          <a:spcPts val="0"/>
                        </a:spcAft>
                      </a:pPr>
                      <a:r>
                        <a:rPr lang="el-GR" sz="1800" b="1" kern="150" dirty="0">
                          <a:latin typeface="Times New Roman" pitchFamily="18" charset="0"/>
                          <a:ea typeface="Calibri"/>
                          <a:cs typeface="Times New Roman" pitchFamily="18" charset="0"/>
                        </a:rPr>
                        <a:t>β. Εντός αθλητικών χώρων (στάδια, γήπεδα κλπ.), έστω και αν οι χώροι αυτοί παραχωρούνται και για άλλες εκδηλώσεις, πέραν των διεξαγόμενων αθλητικών οργανώσεων.</a:t>
                      </a:r>
                      <a:endParaRPr lang="el-GR" sz="1800" b="1" dirty="0">
                        <a:latin typeface="Times New Roman" pitchFamily="18" charset="0"/>
                        <a:ea typeface="Times New Roman"/>
                        <a:cs typeface="Times New Roman" pitchFamily="18" charset="0"/>
                      </a:endParaRPr>
                    </a:p>
                    <a:p>
                      <a:pPr marL="270510" marR="103505" indent="-180340" algn="just">
                        <a:spcAft>
                          <a:spcPts val="0"/>
                        </a:spcAft>
                        <a:tabLst>
                          <a:tab pos="270510" algn="l"/>
                        </a:tabLst>
                      </a:pPr>
                      <a:r>
                        <a:rPr lang="el-GR" sz="1800" b="1" kern="150" dirty="0">
                          <a:latin typeface="Times New Roman" pitchFamily="18" charset="0"/>
                          <a:ea typeface="Calibri"/>
                          <a:cs typeface="Times New Roman" pitchFamily="18" charset="0"/>
                        </a:rPr>
                        <a:t>γ.  Εντός αρχαιολογικών χώρων, ανεξαρτήτως αν στους χώρους αυτούς λειτουργεί ή όχι μουσείο αρχαιοτήτων. Χώροι εντός των οποίων λειτουργεί μουσείο.</a:t>
                      </a:r>
                      <a:endParaRPr lang="el-GR" sz="1800" b="1" dirty="0">
                        <a:latin typeface="Times New Roman" pitchFamily="18" charset="0"/>
                        <a:ea typeface="Times New Roman"/>
                        <a:cs typeface="Times New Roman" pitchFamily="18" charset="0"/>
                      </a:endParaRPr>
                    </a:p>
                    <a:p>
                      <a:pPr marL="270510" marR="103505" indent="-180340" algn="just">
                        <a:spcAft>
                          <a:spcPts val="0"/>
                        </a:spcAft>
                        <a:tabLst>
                          <a:tab pos="267335" algn="l"/>
                        </a:tabLst>
                      </a:pPr>
                      <a:r>
                        <a:rPr lang="el-GR" sz="1800" b="1" kern="150" dirty="0">
                          <a:latin typeface="Times New Roman" pitchFamily="18" charset="0"/>
                          <a:ea typeface="Calibri"/>
                          <a:cs typeface="Times New Roman" pitchFamily="18" charset="0"/>
                        </a:rPr>
                        <a:t>δ. Εντός των επιβατικών πλοίων πάσης φύσεως (οχηματαγωγών ή μη), που εκτελούν αποκλειστικά και μόνο πλόες εσωτερικών γραμμών (όχι των κρουαζιερόπλοιων).</a:t>
                      </a:r>
                      <a:endParaRPr lang="el-GR" sz="1800" b="1" dirty="0">
                        <a:latin typeface="Times New Roman" pitchFamily="18" charset="0"/>
                        <a:ea typeface="Times New Roman"/>
                        <a:cs typeface="Times New Roman" pitchFamily="18" charset="0"/>
                      </a:endParaRPr>
                    </a:p>
                    <a:p>
                      <a:pPr marL="270510" marR="103505" indent="-180340" algn="just">
                        <a:spcAft>
                          <a:spcPts val="0"/>
                        </a:spcAft>
                      </a:pPr>
                      <a:r>
                        <a:rPr lang="el-GR" sz="1800" b="1" kern="150" dirty="0">
                          <a:latin typeface="Times New Roman" pitchFamily="18" charset="0"/>
                          <a:ea typeface="Calibri"/>
                          <a:cs typeface="Times New Roman" pitchFamily="18" charset="0"/>
                        </a:rPr>
                        <a:t>ε.  Εντός των επιβατικών αμαξοστοιχιών του Ο.Σ.Ε. και εντός των σιδηροδρομικών σταθμών του Ο.Σ.Ε.</a:t>
                      </a:r>
                      <a:endParaRPr lang="el-GR" sz="1800" b="1" dirty="0">
                        <a:latin typeface="Times New Roman" pitchFamily="18" charset="0"/>
                        <a:ea typeface="Times New Roman"/>
                        <a:cs typeface="Times New Roman" pitchFamily="18" charset="0"/>
                      </a:endParaRPr>
                    </a:p>
                    <a:p>
                      <a:pPr marL="270510" marR="103505" indent="-270510" algn="just">
                        <a:spcAft>
                          <a:spcPts val="0"/>
                        </a:spcAft>
                        <a:tabLst>
                          <a:tab pos="270510" algn="l"/>
                        </a:tabLst>
                      </a:pPr>
                      <a:r>
                        <a:rPr lang="el-GR" sz="1800" b="1" kern="150" dirty="0">
                          <a:latin typeface="Times New Roman" pitchFamily="18" charset="0"/>
                          <a:ea typeface="Calibri"/>
                          <a:cs typeface="Times New Roman" pitchFamily="18" charset="0"/>
                        </a:rPr>
                        <a:t>στ. Εντός κινηματογράφων και θεάτρων, καθώς και σε οργανωμένες παραλίες με εισιτήριο εισόδου (</a:t>
                      </a:r>
                      <a:r>
                        <a:rPr lang="el-GR" sz="1800" b="1" kern="150" dirty="0" err="1">
                          <a:latin typeface="Times New Roman" pitchFamily="18" charset="0"/>
                          <a:ea typeface="Calibri"/>
                          <a:cs typeface="Times New Roman" pitchFamily="18" charset="0"/>
                        </a:rPr>
                        <a:t>πλάζ</a:t>
                      </a:r>
                      <a:r>
                        <a:rPr lang="el-GR" sz="1800" b="1" kern="150" dirty="0">
                          <a:latin typeface="Times New Roman" pitchFamily="18" charset="0"/>
                          <a:ea typeface="Calibri"/>
                          <a:cs typeface="Times New Roman" pitchFamily="18" charset="0"/>
                        </a:rPr>
                        <a:t>).</a:t>
                      </a:r>
                      <a:endParaRPr lang="el-GR" sz="1800" b="1" dirty="0">
                        <a:latin typeface="Times New Roman" pitchFamily="18" charset="0"/>
                        <a:ea typeface="Times New Roman"/>
                        <a:cs typeface="Times New Roman" pitchFamily="18" charset="0"/>
                      </a:endParaRPr>
                    </a:p>
                    <a:p>
                      <a:pPr marL="90170" marR="103505" algn="just">
                        <a:spcAft>
                          <a:spcPts val="0"/>
                        </a:spcAft>
                        <a:tabLst>
                          <a:tab pos="270510" algn="l"/>
                        </a:tabLst>
                      </a:pPr>
                      <a:r>
                        <a:rPr lang="el-GR" sz="1800" b="1" kern="150" dirty="0">
                          <a:latin typeface="Times New Roman" pitchFamily="18" charset="0"/>
                          <a:ea typeface="Calibri"/>
                          <a:cs typeface="Times New Roman" pitchFamily="18" charset="0"/>
                        </a:rPr>
                        <a:t>ζ.  Εντός δικαστηρίων, νοσοκομείων, κλινικών και ευαγών ιδρυμάτων.</a:t>
                      </a:r>
                      <a:endParaRPr lang="el-GR" sz="1800" b="1" dirty="0">
                        <a:latin typeface="Times New Roman" pitchFamily="18" charset="0"/>
                        <a:ea typeface="Times New Roman"/>
                        <a:cs typeface="Times New Roman" pitchFamily="18" charset="0"/>
                      </a:endParaRPr>
                    </a:p>
                    <a:p>
                      <a:pPr marL="90170" marR="103505" algn="just">
                        <a:spcAft>
                          <a:spcPts val="0"/>
                        </a:spcAft>
                      </a:pPr>
                      <a:r>
                        <a:rPr lang="el-GR" sz="1800" b="1" kern="150" dirty="0">
                          <a:latin typeface="Times New Roman" pitchFamily="18" charset="0"/>
                          <a:ea typeface="Calibri"/>
                          <a:cs typeface="Times New Roman" pitchFamily="18" charset="0"/>
                        </a:rPr>
                        <a:t>η. Εντός σταθμών υπεραστικών λεωφορείων.</a:t>
                      </a:r>
                      <a:endParaRPr lang="el-GR" sz="1800" b="1" dirty="0">
                        <a:latin typeface="Times New Roman" pitchFamily="18" charset="0"/>
                        <a:ea typeface="Times New Roman"/>
                        <a:cs typeface="Times New Roman" pitchFamily="18" charset="0"/>
                      </a:endParaRPr>
                    </a:p>
                    <a:p>
                      <a:pPr marL="270510" marR="103505" indent="-180340" algn="just">
                        <a:spcAft>
                          <a:spcPts val="0"/>
                        </a:spcAft>
                      </a:pPr>
                      <a:r>
                        <a:rPr lang="el-GR" sz="1800" b="1" kern="150" dirty="0">
                          <a:latin typeface="Times New Roman" pitchFamily="18" charset="0"/>
                          <a:ea typeface="Calibri"/>
                          <a:cs typeface="Times New Roman" pitchFamily="18" charset="0"/>
                        </a:rPr>
                        <a:t>θ. Χώροι δικαιοδοσίας Ιδρυμάτων Ανώτερης και Ανώτατης Εκπαίδευσης, Τεχνικών Σχολών και λοιπών Σχολών, μη κατονομαζομένων.</a:t>
                      </a:r>
                      <a:endParaRPr lang="el-GR" sz="1800" b="1" dirty="0">
                        <a:latin typeface="Times New Roman" pitchFamily="18" charset="0"/>
                        <a:ea typeface="Times New Roman"/>
                        <a:cs typeface="Times New Roman" pitchFamily="18" charset="0"/>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chemeClr val="accent3">
                        <a:lumMod val="20000"/>
                        <a:lumOff val="80000"/>
                      </a:schemeClr>
                    </a:solidFill>
                  </a:tcPr>
                </a:tc>
                <a:tc>
                  <a:txBody>
                    <a:bodyPr/>
                    <a:lstStyle/>
                    <a:p>
                      <a:endParaRPr lang="el-GR" sz="1000" dirty="0">
                        <a:latin typeface="Calibri"/>
                        <a:cs typeface="Times New Roman"/>
                      </a:endParaRPr>
                    </a:p>
                  </a:txBody>
                  <a:tcPr marL="6350" marR="6350" marT="0" marB="0" anchor="ctr">
                    <a:lnL w="12700" cap="flat" cmpd="sng" algn="ctr">
                      <a:solidFill>
                        <a:srgbClr val="000001"/>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9512" y="260648"/>
            <a:ext cx="8712968" cy="936103"/>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l-GR" sz="2400" u="sng" dirty="0" smtClean="0">
                <a:latin typeface="Times New Roman" pitchFamily="18" charset="0"/>
                <a:ea typeface="Times New Roman"/>
                <a:cs typeface="Times New Roman" pitchFamily="18" charset="0"/>
              </a:rPr>
              <a:t>ΕΠΟΠΤΕΙΑ ΤΗΣ ΑΓΟΡΑΣ</a:t>
            </a:r>
            <a:r>
              <a:rPr lang="el-GR" sz="2400" dirty="0" smtClean="0">
                <a:latin typeface="Times New Roman" pitchFamily="18" charset="0"/>
                <a:ea typeface="Times New Roman"/>
                <a:cs typeface="Times New Roman" pitchFamily="18" charset="0"/>
              </a:rPr>
              <a:t/>
            </a:r>
            <a:br>
              <a:rPr lang="el-GR" sz="2400" dirty="0" smtClean="0">
                <a:latin typeface="Times New Roman" pitchFamily="18" charset="0"/>
                <a:ea typeface="Times New Roman"/>
                <a:cs typeface="Times New Roman" pitchFamily="18" charset="0"/>
              </a:rPr>
            </a:br>
            <a:r>
              <a:rPr lang="el-GR" sz="2400" u="sng" dirty="0" smtClean="0">
                <a:latin typeface="Times New Roman" pitchFamily="18" charset="0"/>
                <a:ea typeface="Times New Roman"/>
                <a:cs typeface="Times New Roman" pitchFamily="18" charset="0"/>
              </a:rPr>
              <a:t>ΚΑΙ ΔΙΥΠΗΡΕΣΙΑΚΗ ΣΥΝΕΡΓΑΣΙΑ</a:t>
            </a:r>
            <a:endParaRPr lang="el-GR" sz="2400" dirty="0"/>
          </a:p>
        </p:txBody>
      </p:sp>
      <p:sp>
        <p:nvSpPr>
          <p:cNvPr id="9" name="8 - Κύβος"/>
          <p:cNvSpPr/>
          <p:nvPr/>
        </p:nvSpPr>
        <p:spPr>
          <a:xfrm>
            <a:off x="179512" y="1484784"/>
            <a:ext cx="2520280" cy="3600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latin typeface="Times New Roman" pitchFamily="18" charset="0"/>
                <a:cs typeface="Times New Roman" pitchFamily="18" charset="0"/>
              </a:rPr>
              <a:t>Κυλικεία, δημοσίων και ιδιωτικών σχολείων </a:t>
            </a:r>
            <a:endParaRPr lang="el-GR" sz="2800" b="1" dirty="0">
              <a:latin typeface="Times New Roman" pitchFamily="18" charset="0"/>
              <a:cs typeface="Times New Roman" pitchFamily="18" charset="0"/>
            </a:endParaRPr>
          </a:p>
        </p:txBody>
      </p:sp>
      <p:graphicFrame>
        <p:nvGraphicFramePr>
          <p:cNvPr id="10" name="9 - Πίνακας"/>
          <p:cNvGraphicFramePr>
            <a:graphicFrameLocks noGrp="1"/>
          </p:cNvGraphicFramePr>
          <p:nvPr/>
        </p:nvGraphicFramePr>
        <p:xfrm>
          <a:off x="2771800" y="1484784"/>
          <a:ext cx="6120680" cy="3672408"/>
        </p:xfrm>
        <a:graphic>
          <a:graphicData uri="http://schemas.openxmlformats.org/drawingml/2006/table">
            <a:tbl>
              <a:tblPr/>
              <a:tblGrid>
                <a:gridCol w="5533765"/>
                <a:gridCol w="586915"/>
              </a:tblGrid>
              <a:tr h="584536">
                <a:tc>
                  <a:txBody>
                    <a:bodyPr/>
                    <a:lstStyle/>
                    <a:p>
                      <a:pPr marL="276860" marR="46990" indent="-186690" algn="just">
                        <a:spcAft>
                          <a:spcPts val="0"/>
                        </a:spcAft>
                      </a:pPr>
                      <a:r>
                        <a:rPr lang="el-GR" sz="1400" b="1" dirty="0">
                          <a:latin typeface="Times New Roman"/>
                          <a:ea typeface="Times New Roman"/>
                          <a:cs typeface="Times New Roman"/>
                        </a:rPr>
                        <a:t>α. Σάντουιτς ή τοστ από ψωμί ολικής  άλεσης ή λευκό, με τυρί (με προσθήκη ή μη λαχανικών, τομάτας, ελαιολάδου και άλλων)</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pPr>
                      <a:endParaRPr lang="el-GR" sz="1400" b="1">
                        <a:latin typeface="Times New Roman"/>
                        <a:ea typeface="Times New Roman"/>
                        <a:cs typeface="Times New Roman"/>
                      </a:endParaRPr>
                    </a:p>
                    <a:p>
                      <a:pPr marL="90170" algn="ctr">
                        <a:lnSpc>
                          <a:spcPct val="115000"/>
                        </a:lnSpc>
                        <a:spcAft>
                          <a:spcPts val="0"/>
                        </a:spcAft>
                      </a:pPr>
                      <a:r>
                        <a:rPr lang="el-GR" sz="1400" b="1">
                          <a:latin typeface="Times New Roman"/>
                          <a:ea typeface="Times New Roman"/>
                          <a:cs typeface="Times New Roman"/>
                        </a:rPr>
                        <a:t>1,20</a:t>
                      </a:r>
                      <a:endParaRPr lang="el-GR" sz="1400" b="1">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762438">
                <a:tc>
                  <a:txBody>
                    <a:bodyPr/>
                    <a:lstStyle/>
                    <a:p>
                      <a:pPr marL="276860" marR="46990" indent="-180340" algn="just">
                        <a:spcAft>
                          <a:spcPts val="0"/>
                        </a:spcAft>
                      </a:pPr>
                      <a:r>
                        <a:rPr lang="el-GR" sz="1400" b="1" dirty="0">
                          <a:latin typeface="Times New Roman"/>
                          <a:ea typeface="Times New Roman"/>
                          <a:cs typeface="Times New Roman"/>
                        </a:rPr>
                        <a:t>β. Σάντουιτς ή τοστ από ψωμί ολικής  άλεσης ή λευκό με τυρί και γαλοπούλα (με προσθήκη ή μη λαχανικών, τομάτας ελαιολάδου και άλλων)          </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pPr>
                      <a:endParaRPr lang="el-GR" sz="1400" b="1" dirty="0">
                        <a:latin typeface="Times New Roman"/>
                        <a:ea typeface="Times New Roman"/>
                        <a:cs typeface="Times New Roman"/>
                      </a:endParaRPr>
                    </a:p>
                    <a:p>
                      <a:pPr marL="90170" algn="ctr">
                        <a:lnSpc>
                          <a:spcPct val="115000"/>
                        </a:lnSpc>
                        <a:spcAft>
                          <a:spcPts val="0"/>
                        </a:spcAft>
                      </a:pPr>
                      <a:r>
                        <a:rPr lang="el-GR" sz="1400" b="1" dirty="0">
                          <a:latin typeface="Times New Roman"/>
                          <a:ea typeface="Times New Roman"/>
                          <a:cs typeface="Times New Roman"/>
                        </a:rPr>
                        <a:t>1,50</a:t>
                      </a:r>
                      <a:endParaRPr lang="el-GR" sz="1400" b="1" dirty="0">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762438">
                <a:tc>
                  <a:txBody>
                    <a:bodyPr/>
                    <a:lstStyle/>
                    <a:p>
                      <a:pPr marL="276860" marR="46990" indent="-180340" algn="just">
                        <a:spcAft>
                          <a:spcPts val="0"/>
                        </a:spcAft>
                      </a:pPr>
                      <a:r>
                        <a:rPr lang="el-GR" sz="1400" b="1" dirty="0">
                          <a:latin typeface="Times New Roman"/>
                          <a:ea typeface="Times New Roman"/>
                          <a:cs typeface="Times New Roman"/>
                        </a:rPr>
                        <a:t>γ. Απλό αρτοσκεύασμα - Κουλούρι </a:t>
                      </a:r>
                      <a:r>
                        <a:rPr lang="el-GR" sz="1400" b="1" dirty="0" err="1">
                          <a:latin typeface="Times New Roman"/>
                          <a:ea typeface="Times New Roman"/>
                          <a:cs typeface="Times New Roman"/>
                        </a:rPr>
                        <a:t>σησαμένιο</a:t>
                      </a:r>
                      <a:r>
                        <a:rPr lang="el-GR" sz="1400" b="1" dirty="0">
                          <a:latin typeface="Times New Roman"/>
                          <a:ea typeface="Times New Roman"/>
                          <a:cs typeface="Times New Roman"/>
                        </a:rPr>
                        <a:t> ολικής άλεσης πλούσιο σε φυτικές ίνες ή λευκό, σε ατομική συσκευασία τουλάχιστον 95 γραμμαρίων.</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tabLst>
                          <a:tab pos="762000" algn="l"/>
                          <a:tab pos="911860" algn="ctr"/>
                        </a:tabLst>
                      </a:pPr>
                      <a:r>
                        <a:rPr lang="el-GR" sz="1400" b="1">
                          <a:latin typeface="Times New Roman"/>
                          <a:ea typeface="Times New Roman"/>
                          <a:cs typeface="Times New Roman"/>
                        </a:rPr>
                        <a:t>0,60</a:t>
                      </a:r>
                      <a:endParaRPr lang="el-GR" sz="1400" b="1">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292268">
                <a:tc>
                  <a:txBody>
                    <a:bodyPr/>
                    <a:lstStyle/>
                    <a:p>
                      <a:pPr marL="276860" marR="46990" indent="-186690" algn="just">
                        <a:spcAft>
                          <a:spcPts val="0"/>
                        </a:spcAft>
                      </a:pPr>
                      <a:r>
                        <a:rPr lang="el-GR" sz="1400" b="1" dirty="0">
                          <a:latin typeface="Times New Roman"/>
                          <a:ea typeface="Times New Roman"/>
                          <a:cs typeface="Times New Roman"/>
                        </a:rPr>
                        <a:t>δ. Τυρόπιτα – Πίτα λαχανικών σε ατομικές μερίδες των 140 </a:t>
                      </a:r>
                      <a:r>
                        <a:rPr lang="el-GR" sz="1400" b="1" dirty="0" err="1">
                          <a:latin typeface="Times New Roman"/>
                          <a:ea typeface="Times New Roman"/>
                          <a:cs typeface="Times New Roman"/>
                        </a:rPr>
                        <a:t>γρ</a:t>
                      </a:r>
                      <a:r>
                        <a:rPr lang="el-GR" sz="1400" b="1" dirty="0">
                          <a:latin typeface="Times New Roman"/>
                          <a:ea typeface="Times New Roman"/>
                          <a:cs typeface="Times New Roman"/>
                        </a:rPr>
                        <a:t>.</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pPr>
                      <a:r>
                        <a:rPr lang="el-GR" sz="1400" b="1">
                          <a:latin typeface="Times New Roman"/>
                          <a:ea typeface="Times New Roman"/>
                          <a:cs typeface="Times New Roman"/>
                        </a:rPr>
                        <a:t>1,30</a:t>
                      </a:r>
                      <a:endParaRPr lang="el-GR" sz="1400" b="1">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292268">
                <a:tc>
                  <a:txBody>
                    <a:bodyPr/>
                    <a:lstStyle/>
                    <a:p>
                      <a:pPr marL="276860" marR="46990" indent="-186690" algn="just">
                        <a:spcAft>
                          <a:spcPts val="0"/>
                        </a:spcAft>
                      </a:pPr>
                      <a:r>
                        <a:rPr lang="el-GR" sz="1400" b="1" dirty="0">
                          <a:latin typeface="Times New Roman"/>
                          <a:ea typeface="Times New Roman"/>
                          <a:cs typeface="Times New Roman"/>
                        </a:rPr>
                        <a:t>ε.  Εμφιαλωμένο νερό των 500 ml, εγχώριο ή μη, εντός ή εκτός ψυγείου                       </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lnSpc>
                          <a:spcPct val="115000"/>
                        </a:lnSpc>
                        <a:spcAft>
                          <a:spcPts val="0"/>
                        </a:spcAft>
                      </a:pPr>
                      <a:r>
                        <a:rPr lang="el-GR" sz="1400" b="1">
                          <a:latin typeface="Times New Roman"/>
                          <a:ea typeface="Times New Roman"/>
                          <a:cs typeface="Times New Roman"/>
                        </a:rPr>
                        <a:t>0,40</a:t>
                      </a:r>
                      <a:endParaRPr lang="el-GR" sz="1400" b="1">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r h="978460">
                <a:tc>
                  <a:txBody>
                    <a:bodyPr/>
                    <a:lstStyle/>
                    <a:p>
                      <a:pPr marL="276860" marR="46990" indent="-270510" algn="just">
                        <a:spcAft>
                          <a:spcPts val="0"/>
                        </a:spcAft>
                      </a:pPr>
                      <a:r>
                        <a:rPr lang="el-GR" sz="1400" b="1" dirty="0">
                          <a:latin typeface="Times New Roman"/>
                          <a:ea typeface="Times New Roman"/>
                          <a:cs typeface="Times New Roman"/>
                        </a:rPr>
                        <a:t>στ. Συσκευασμένοι φυσικοί χυμοί φρούτων και ομοειδών προϊόντων, χωρίς συντηρητικά και χωρίς προσθήκη ζάχαρης, σε ατομική συσκευασία των 250</a:t>
                      </a:r>
                      <a:r>
                        <a:rPr lang="en-US" sz="1400" b="1" dirty="0">
                          <a:latin typeface="Times New Roman"/>
                          <a:ea typeface="Times New Roman"/>
                          <a:cs typeface="Times New Roman"/>
                        </a:rPr>
                        <a:t>ml</a:t>
                      </a:r>
                      <a:r>
                        <a:rPr lang="el-GR" sz="1400" b="1" dirty="0">
                          <a:latin typeface="Times New Roman"/>
                          <a:ea typeface="Times New Roman"/>
                          <a:cs typeface="Times New Roman"/>
                        </a:rPr>
                        <a:t> </a:t>
                      </a:r>
                      <a:endParaRPr lang="el-GR" sz="1400" b="1" dirty="0">
                        <a:latin typeface="CG Times"/>
                        <a:ea typeface="Times New Roman"/>
                        <a:cs typeface="Times New Roman"/>
                      </a:endParaRPr>
                    </a:p>
                  </a:txBody>
                  <a:tcPr marL="6350" marR="6350" marT="0" marB="0">
                    <a:lnL w="12700" cap="flat" cmpd="sng" algn="ctr">
                      <a:solidFill>
                        <a:srgbClr val="000001"/>
                      </a:solidFill>
                      <a:prstDash val="solid"/>
                      <a:round/>
                      <a:headEnd type="none" w="med" len="med"/>
                      <a:tailEnd type="none" w="med" len="med"/>
                    </a:lnL>
                    <a:lnR w="12700" cap="flat" cmpd="sng" algn="ctr">
                      <a:solidFill>
                        <a:srgbClr val="836967"/>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c>
                  <a:txBody>
                    <a:bodyPr/>
                    <a:lstStyle/>
                    <a:p>
                      <a:pPr marL="90170" algn="ctr">
                        <a:spcAft>
                          <a:spcPts val="0"/>
                        </a:spcAft>
                      </a:pPr>
                      <a:r>
                        <a:rPr lang="el-GR" sz="1400" b="1" dirty="0">
                          <a:latin typeface="Times New Roman"/>
                          <a:ea typeface="Times New Roman"/>
                          <a:cs typeface="Times New Roman"/>
                        </a:rPr>
                        <a:t>1,00</a:t>
                      </a:r>
                      <a:endParaRPr lang="el-GR" sz="1400" b="1" dirty="0">
                        <a:latin typeface="CG Times"/>
                        <a:ea typeface="Times New Roman"/>
                        <a:cs typeface="Times New Roman"/>
                      </a:endParaRPr>
                    </a:p>
                  </a:txBody>
                  <a:tcPr marL="6350" marR="6350" marT="0" marB="0">
                    <a:lnL w="12700" cap="flat" cmpd="sng" algn="ctr">
                      <a:solidFill>
                        <a:srgbClr val="836967"/>
                      </a:solidFill>
                      <a:prstDash val="solid"/>
                      <a:round/>
                      <a:headEnd type="none" w="med" len="med"/>
                      <a:tailEnd type="none" w="med" len="med"/>
                    </a:lnL>
                    <a:lnR w="12700" cap="flat" cmpd="sng" algn="ctr">
                      <a:solidFill>
                        <a:srgbClr val="000001"/>
                      </a:solidFill>
                      <a:prstDash val="solid"/>
                      <a:round/>
                      <a:headEnd type="none" w="med" len="med"/>
                      <a:tailEnd type="none" w="med" len="med"/>
                    </a:lnR>
                    <a:lnT w="12700" cap="flat" cmpd="sng" algn="ctr">
                      <a:solidFill>
                        <a:srgbClr val="000001"/>
                      </a:solidFill>
                      <a:prstDash val="solid"/>
                      <a:round/>
                      <a:headEnd type="none" w="med" len="med"/>
                      <a:tailEnd type="none" w="med" len="med"/>
                    </a:lnT>
                    <a:lnB w="12700" cap="flat" cmpd="sng" algn="ctr">
                      <a:solidFill>
                        <a:srgbClr val="000001"/>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12781</TotalTime>
  <Words>4686</Words>
  <Application>Microsoft Office PowerPoint</Application>
  <PresentationFormat>Προβολή στην οθόνη (4:3)</PresentationFormat>
  <Paragraphs>1028</Paragraphs>
  <Slides>147</Slides>
  <Notes>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147</vt:i4>
      </vt:variant>
    </vt:vector>
  </HeadingPairs>
  <TitlesOfParts>
    <vt:vector size="156" baseType="lpstr">
      <vt:lpstr>Arial</vt:lpstr>
      <vt:lpstr>Calibri</vt:lpstr>
      <vt:lpstr>CG Times</vt:lpstr>
      <vt:lpstr>Lucida Sans Unicode</vt:lpstr>
      <vt:lpstr>Times New Roman</vt:lpstr>
      <vt:lpstr>Verdana</vt:lpstr>
      <vt:lpstr>Wingdings 2</vt:lpstr>
      <vt:lpstr>Wingdings 3</vt:lpstr>
      <vt:lpstr>Συγκέντρωση</vt:lpstr>
      <vt:lpstr>Παρουσίαση του PowerPoint</vt:lpstr>
      <vt:lpstr>ΕΠΟΠΤΕΙΑ ΤΗΣ ΑΓΟΡΑΣ ΚΑΙ ΔΙΥΠΗΡΕΣΙΑΚΗ ΣΥΝΕΡΓΑΣΙΑ ΘΕΣΜΙΚΟ ΠΛΑΙΣΙΟ ΛΕΙΤΟΥΡΓΙΑΣ ΤΗΣ ΑΓΟΡΑΣ</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    ΕΠΟΠΤΕΙΑ ΤΗΣ ΑΓΟΡΑΣ ΚΑΙ ΔΙΥΠΗΡΕΣΙΑΚΗ ΣΥΝΕΡΓΑΣΙΑ</vt:lpstr>
      <vt:lpstr>ΕΠΟΠΤΕΙΑ ΤΗΣ ΑΓΟΡΑΣ ΚΑΙ ΔΙΥΠΗΡΕΣΙΑΚΗ ΣΥΝΕΡΓΑΣΙΑ ΘΕΣΜΙΚΟ ΠΛΑΙΣΙΟ ΥΠΑΙΘΡΙΟΥ ΕΜΠΟΡΙΟΥ</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 ΘΕΣΜΙΚΟ ΠΛΑΙΣΙΟ ΥΠΑΙΘΡΙΟΥ ΕΜΠΟΡΙΟΥ</vt:lpstr>
      <vt:lpstr>ΕΠΟΠΤΕΙΑ ΤΗΣ ΑΓΟΡΑΣ ΚΑΙ ΔΙΥΠΗΡΕΣΙΑΚΗ ΣΥΝΕΡΓΑΣΙΑ ΘΕΣΜΙΚΟ ΠΛΑΙΣΙΟ ΥΠΑΙΘΡΙΟΥ ΕΜΠΟΡΙΟΥ</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  ΕΠΟΠΤΕΙΑ ΤΗΣ ΑΓΟΡΑΣ ΚΑΙ ΔΙΥΠΗΡΕΣΙΑΚΗ ΣΥΝΕΡΓΑΣΙΑ ΤΙΜΟΚΑΤΑΛΟΓΟΙ ΚΑΤΑΣΤΗΜΑΤΩΝ  ΕΣΤΙΑΣΗΣ   </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  </vt:lpstr>
      <vt:lpstr>ΜΕΛΕΤΗ ΠΕΡΙΠΤΩΣΕΩΣ - ΟΜΑΔΕΣ</vt:lpstr>
      <vt:lpstr>ΕΠΟΠΤΕΙΑ ΤΗΣ ΑΓΟΡΑΣ ΚΑΙ ΔΙΥΠΗΡΕΣΙΑΚΗ ΣΥΝΕΡΓΑΣΙΑ</vt:lpstr>
      <vt:lpstr>ΕΠΟΠΤΕΙΑ ΤΗΣ ΑΓΟΡΑΣ - ΜΙΚΡΟΔΙΔΑΣΚΑΛΙΑ ΤΙΜΟΚΑΤΑΛΟΓΟΙ ΚΑΤΑΣΤΗΜΑΤΩΝ ΕΣΤΙΑΣΗΣ</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ΜΕΛΕΤΗ ΠΕΡΙΠΤΩΣΗΣ  1- ΟΜΑΔΕΣ</vt:lpstr>
      <vt:lpstr>ΜΕΛΕΤΗ ΠΕΡΙΠΤΩΣΕΩΣ - ΟΜΑΔΕΣ</vt:lpstr>
      <vt:lpstr>ΜΕΛΕΤΗ ΠΕΡΙΠΤΩΣΗΣ  2- ΟΜΑΔΕΣ</vt:lpstr>
      <vt:lpstr>ΜΕΛΕΤΗ ΠΕΡΙΠΤΩΣΕΩΣ - ΟΜΑΔΕΣ</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ΜΕΛΕΤΗ ΚΑΤΗΓΟΡΙΑΣ ΓΝΩΣΤΟΠΟΙΗΣΗΣ</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lpstr>ΕΠΟΠΤΕΙΑ ΤΗΣ ΑΓΟΡΑΣ ΚΑΙ ΔΙΥΠΗΡΕΣΙΑΚΗ ΣΥΝΕΡΓΑΣΙΑ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Dimitris</dc:creator>
  <cp:lastModifiedBy>Αναστασία Καλογεροπούλου</cp:lastModifiedBy>
  <cp:revision>114</cp:revision>
  <dcterms:created xsi:type="dcterms:W3CDTF">2022-09-25T08:42:22Z</dcterms:created>
  <dcterms:modified xsi:type="dcterms:W3CDTF">2023-04-26T05:55:53Z</dcterms:modified>
</cp:coreProperties>
</file>