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0447-A900-4B31-90DF-A86E8233C431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10D40-D53D-452E-973D-00FE00BADF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13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0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82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49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329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9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070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2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36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17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35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03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6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09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223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81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17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53FB-35DD-4DCB-80FF-6BF53DFFC26A}" type="datetimeFigureOut">
              <a:rPr lang="el-GR" smtClean="0"/>
              <a:t>26/4/2023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52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02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Μορφές άσκησης υπαίθριου εμπορίου</a:t>
            </a:r>
            <a:endParaRPr lang="el-G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11824" y="2037031"/>
            <a:ext cx="3610744" cy="2400081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1463" indent="-271463" defTabSz="271463">
              <a:buAutoNum type="alphaUcPeriod"/>
            </a:pP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 </a:t>
            </a: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σε </a:t>
            </a:r>
            <a:r>
              <a:rPr lang="el-GR" sz="1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οργανωμένες</a:t>
            </a: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υπαίθριες </a:t>
            </a: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αγορές: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Λαϊκές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Πρότυπες λαϊκές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Βραχυχρόνιες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παίθριες 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 παρασκευής έτοιμου φαγητού και ποτού επί του δρόμου (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 </a:t>
            </a:r>
            <a:r>
              <a:rPr lang="el-G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χειροτεχνών-καλλιτεχνών</a:t>
            </a: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Καντίνες με &amp;quot;φαντασία&amp;quot;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168" y="5036524"/>
            <a:ext cx="2499809" cy="16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Περιφ.Πελ/σου| Που επιτρέπεται και που απαγορεύεται το πλανόδιο εμπόριο -  Δημοτική Ραδιοφωνία Τρίπολη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5004822"/>
            <a:ext cx="2448272" cy="166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Γεωργιάδης - Τροποποιήσεις στο νομοσχέδιο για τις λαϊκές αγορές - Τι  αλλάζει - Οικονομικός Ταχυδρόμος - ot.g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204865"/>
            <a:ext cx="252028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πιστρέφει στον Βόλο το Street Food Festival- Τρεις μέρες γιορτής και  γεύσης! - volonakinews.gr | volonakinews.g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358" y="2301230"/>
            <a:ext cx="2285131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297730" y="4620603"/>
            <a:ext cx="2942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1463"/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Β. </a:t>
            </a:r>
            <a:r>
              <a:rPr lang="el-GR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Στάσιμο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Εμπόριο</a:t>
            </a:r>
            <a:endParaRPr lang="el-G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7176120" y="4620603"/>
            <a:ext cx="2942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1463"/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Γ. </a:t>
            </a:r>
            <a:r>
              <a:rPr lang="el-GR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Πλανόδιο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Εμπόριο</a:t>
            </a:r>
            <a:endParaRPr lang="el-G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90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01586" y="1613258"/>
            <a:ext cx="6470678" cy="239674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defTabSz="271463">
              <a:spcAft>
                <a:spcPts val="600"/>
              </a:spcAft>
              <a:buNone/>
            </a:pPr>
            <a:r>
              <a:rPr lang="el-GR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Α. Υπαίθριες </a:t>
            </a:r>
            <a:r>
              <a:rPr lang="el-GR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οργανωμένες </a:t>
            </a:r>
            <a:r>
              <a:rPr lang="el-GR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αγορές: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παραγωγού πωλητή σε λαϊκή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αγορά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επαγγελματία πωλητή σε λαϊκή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αγορά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Βεβαίωση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δραστηριοποίησης ετήσιας διάρκειας στις βραχυχρόνιες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δεια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 χειροτέχνη καλλιτέχνη σε αγορές χειροτεχνών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καλλιτεχνών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δεια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 σε υπαίθριες αγορές παρασκευής έτοιμου φαγητού και ποτού επί του δρόμου (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εβαίωση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δραστηριοποίησης σε αγορά 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ρακοσυλλεκτών</a:t>
            </a:r>
          </a:p>
          <a:p>
            <a:pPr marL="0" indent="0" defTabSz="271463">
              <a:buNone/>
            </a:pP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91544" y="4287724"/>
            <a:ext cx="6480720" cy="946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271463">
              <a:spcAft>
                <a:spcPts val="600"/>
              </a:spcAft>
            </a:pP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Β. Στάσιμο εμπόριο: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παραγωγού πωλητή στο στάσιμο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 στο στάσιμο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003835" y="5491535"/>
            <a:ext cx="6468430" cy="9464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271463">
              <a:spcAft>
                <a:spcPts val="600"/>
              </a:spcAft>
            </a:pP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Γ. Πλανόδιο </a:t>
            </a: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παραγωγού πωλητή στο πλανόδιο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 στο πλανόδιο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8976320" y="2974594"/>
            <a:ext cx="1584177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Ισχύουν 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το 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σύνολο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Επικράτειας.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Ευθύγραμμο βέλος σύνδεσης 11"/>
          <p:cNvCxnSpPr>
            <a:stCxn id="3" idx="3"/>
          </p:cNvCxnSpPr>
          <p:nvPr/>
        </p:nvCxnSpPr>
        <p:spPr>
          <a:xfrm>
            <a:off x="8472265" y="2811630"/>
            <a:ext cx="504055" cy="694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>
            <a:stCxn id="5" idx="3"/>
            <a:endCxn id="8" idx="1"/>
          </p:cNvCxnSpPr>
          <p:nvPr/>
        </p:nvCxnSpPr>
        <p:spPr>
          <a:xfrm flipV="1">
            <a:off x="8472265" y="3636314"/>
            <a:ext cx="504055" cy="1124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Ορθογώνιο 19"/>
          <p:cNvSpPr/>
          <p:nvPr/>
        </p:nvSpPr>
        <p:spPr>
          <a:xfrm>
            <a:off x="8976320" y="5427802"/>
            <a:ext cx="1584177" cy="116955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Ισχύουν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δραστηριοποίηση σε έως και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Περιφέρειες.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Δεξιό βέλος 24"/>
          <p:cNvSpPr/>
          <p:nvPr/>
        </p:nvSpPr>
        <p:spPr>
          <a:xfrm>
            <a:off x="8472265" y="5882208"/>
            <a:ext cx="46805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Τίτλος 1"/>
          <p:cNvSpPr txBox="1">
            <a:spLocks/>
          </p:cNvSpPr>
          <p:nvPr/>
        </p:nvSpPr>
        <p:spPr>
          <a:xfrm>
            <a:off x="1966689" y="309631"/>
            <a:ext cx="8229600" cy="9902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Άδειες και θέσεις δραστηριοποίησης </a:t>
            </a:r>
            <a:endParaRPr 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υπαίθριο εμπόριο</a:t>
            </a:r>
            <a:endParaRPr lang="el-GR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44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περιλαμβάνει το Ο.Π.Σ.Α.Α.</a:t>
            </a:r>
            <a:endParaRPr lang="el-GR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1981200" y="1462132"/>
            <a:ext cx="82296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μητρώο για το σύνολο των υπαίθριων αγορών.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Διαδικασίες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ίδρυσης / επεξεργασίας / διαγραφής υπαίθριας αγοράς.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Ψηφιακά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καταγεγραμμένες όλες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οι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θέσεις ανά υπαίθρια αγορά και κατηγορία εμπορίου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Ψηφιακά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μητρώα για το σύνολο των δραστηριοποιούμενων στο υπαίθριο εμπόριο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Διαδικτυακές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αιτήσεις και γνωστοποιήσεις για το σύνολο των αιτήσεων των φορέων λειτουργίας και </a:t>
            </a:r>
            <a:r>
              <a:rPr lang="el-GR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αδειοδότησης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Διαδικτυακές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αιτήσεις και γνωστοποιήσεις για όλους τους δραστηριοποιούμενους στο υπαίθριο εμπόριο όπως: αίτηση για συμμετοχή σε υπαίθρια αγορά, γνωστοποίηση για πρόσληψη υπαλλήλου κ.α.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Διασύνδεση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 τα μητρώα του πληροφοριακού συστήματος του Υπουργείου Αγροτικής Ανάπτυξης και Τροφίμων (ΥΠΑΑΤ).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Δυνατότητα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εξαγωγής δεδομένων, και παραγωγής πολλαπλών αναφορών, σχετικά με το υπαίθριο εμπόριο.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Παροχή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ψηφιακών υπηρεσιών προς τον πολίτη – καταναλωτή για την αναζήτηση και προβολή πληροφοριών για τις υπαίθριες αγορές που τον ενδιαφέρουν.</a:t>
            </a:r>
          </a:p>
        </p:txBody>
      </p:sp>
    </p:spTree>
    <p:extLst>
      <p:ext uri="{BB962C8B-B14F-4D97-AF65-F5344CB8AC3E}">
        <p14:creationId xmlns:p14="http://schemas.microsoft.com/office/powerpoint/2010/main" val="36407599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I)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>
                <a:solidFill>
                  <a:schemeClr val="bg1"/>
                </a:solidFill>
              </a:rPr>
              <a:t>Άρθρο 56, ν.4849/2021 </a:t>
            </a:r>
          </a:p>
        </p:txBody>
      </p:sp>
      <p:sp>
        <p:nvSpPr>
          <p:cNvPr id="3" name="Στρογγυλεμένο ορθογώνιο 2"/>
          <p:cNvSpPr/>
          <p:nvPr/>
        </p:nvSpPr>
        <p:spPr>
          <a:xfrm>
            <a:off x="1656000" y="3253173"/>
            <a:ext cx="1800000" cy="960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υπαίθριες </a:t>
            </a:r>
          </a:p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οργανωμένες αγορές</a:t>
            </a:r>
            <a:endParaRPr lang="el-GR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9444" y="2302012"/>
            <a:ext cx="639790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ίδρυσης, κατάργησης, μετακίνησης ή επέκτασης της αγοράς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Κανονισμός λειτουργίας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Τοπογραφικό διάγραμμα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Χορηγούμενες άδειες, βεβαιώσεις και θέσεις πωλητών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πράξη αυτοδίκαιης απώλειας θέσης πωλητή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αναπλήρωσης ή υποβοήθησης πωλητή και στοιχεία βοηθού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υπαλλήλου από πωλητή, στοιχεία και σύμβαση εργασίας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άδειας και θέσεων πωλητή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Προσθήκη πωλούμενων ειδών σε λαϊκή αγορά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νέες άδειες (Περιφέρεια για λαϊκές αγορές)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πλήρωση κενών ή νέων θέσεων (Περιφέρεια για </a:t>
            </a:r>
          </a:p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λαϊκές αγορές)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Αριστερό άγκιστρο 4"/>
          <p:cNvSpPr/>
          <p:nvPr/>
        </p:nvSpPr>
        <p:spPr>
          <a:xfrm>
            <a:off x="3576000" y="2349000"/>
            <a:ext cx="360000" cy="2822214"/>
          </a:xfrm>
          <a:prstGeom prst="leftBrac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6000" y="5666932"/>
            <a:ext cx="360000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</a:t>
            </a:r>
          </a:p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Δήμοι / Περιφέρειες, κατά περίπτωση</a:t>
            </a:r>
            <a:endParaRPr lang="el-G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055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1660200" y="3394455"/>
            <a:ext cx="1800000" cy="96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στάσιμο εμπόριο</a:t>
            </a:r>
            <a:endParaRPr lang="el-GR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3876000" y="2554456"/>
            <a:ext cx="6540000" cy="2400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και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θέσεις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δραστηριοποίησης του πωλητή στο στάσιμο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 τις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ανανεώσεις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τους.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πράξη της αυτοδίκαιης απώλειας της θέσης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αναπλήρωσης ή υποβοήθησης πωλητή και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στοιχεία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 προσώπου που υποβοηθά ή αναπληρώνει τον πωλητή,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υπαλλήλου από τον πωλητή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στοιχεία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 υπαλλήλου και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σύμβαση εργασίας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άδειας και των θέσεων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νέες άδειες με τις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αντίστοιχες θέσεις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ή τη χορήγηση νέων θέσεων σε υφιστάμενους κατόχους άδειας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Αριστερό άγκιστρο 8"/>
          <p:cNvSpPr/>
          <p:nvPr/>
        </p:nvSpPr>
        <p:spPr>
          <a:xfrm>
            <a:off x="3460200" y="2554456"/>
            <a:ext cx="415800" cy="2434545"/>
          </a:xfrm>
          <a:prstGeom prst="leftBrac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001" y="5666931"/>
            <a:ext cx="199445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Δήμοι</a:t>
            </a:r>
            <a:endParaRPr lang="el-G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>
                <a:solidFill>
                  <a:schemeClr val="bg1"/>
                </a:solidFill>
              </a:rPr>
              <a:t>Άρθρο 56, ν.4849/2021 </a:t>
            </a:r>
          </a:p>
        </p:txBody>
      </p:sp>
    </p:spTree>
    <p:extLst>
      <p:ext uri="{BB962C8B-B14F-4D97-AF65-F5344CB8AC3E}">
        <p14:creationId xmlns:p14="http://schemas.microsoft.com/office/powerpoint/2010/main" val="3861933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τρογγυλεμένο ορθογώνιο 2"/>
          <p:cNvSpPr/>
          <p:nvPr/>
        </p:nvSpPr>
        <p:spPr>
          <a:xfrm>
            <a:off x="1656000" y="2949000"/>
            <a:ext cx="1800000" cy="9600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πλανόδιο εμπόριο</a:t>
            </a:r>
            <a:endParaRPr lang="el-GR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9444" y="2068233"/>
            <a:ext cx="6694461" cy="2631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δραστηριοποίησης του πωλητή στο στάσιμο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 </a:t>
            </a:r>
          </a:p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με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ανανεώσεις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πράξη της αυτοδίκαιης απώλειας του δικαιώματος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δραστηριοποίησης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πλανόδιο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αναπλήρωσης ή υποβοήθησης πωλητή και τα στοιχεία του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προσώπου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που υποβοηθά ή αναπληρώνει τον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υπαλλήλου από τον πωλητή,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στοιχεία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 υπαλλήλου και 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σύμβαση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εργασίας.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άδειας του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πωλητή.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νέες άδειες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Χορήγηση δικαιωμάτων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δραστηριοποίησης στο πλανόδιο εμπόριο. </a:t>
            </a:r>
          </a:p>
        </p:txBody>
      </p:sp>
      <p:sp>
        <p:nvSpPr>
          <p:cNvPr id="5" name="Αριστερό άγκιστρο 4"/>
          <p:cNvSpPr/>
          <p:nvPr/>
        </p:nvSpPr>
        <p:spPr>
          <a:xfrm>
            <a:off x="3576000" y="2068233"/>
            <a:ext cx="360000" cy="264000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20" y="5229000"/>
            <a:ext cx="254108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Περιφέρειες</a:t>
            </a:r>
            <a:endParaRPr lang="el-G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Τίτλος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 smtClean="0">
                <a:solidFill>
                  <a:schemeClr val="bg1"/>
                </a:solidFill>
              </a:rPr>
              <a:t>Άρθρο 56, ν.4849/2021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767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τρογγυλεμένο ορθογώνιο 2"/>
          <p:cNvSpPr/>
          <p:nvPr/>
        </p:nvSpPr>
        <p:spPr>
          <a:xfrm>
            <a:off x="2136000" y="2109000"/>
            <a:ext cx="1800000" cy="96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έλεγχο και επιβολή προστίμων</a:t>
            </a:r>
            <a:endParaRPr lang="el-GR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Αριστερό άγκιστρο 4"/>
          <p:cNvSpPr/>
          <p:nvPr/>
        </p:nvSpPr>
        <p:spPr>
          <a:xfrm>
            <a:off x="4056000" y="2109001"/>
            <a:ext cx="360000" cy="840000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524000" y="2109000"/>
            <a:ext cx="4572000" cy="784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κθέσεις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ελέγχου με τις οποίες βεβαιώνονται παραβάσεις του παρόντος και οι κυρώσεις που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επιβλήθηκαν.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6000" y="3189001"/>
            <a:ext cx="3425938" cy="323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Αρμοδιότητα: Αρμόδιες αρχές ελέγχου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2136000" y="4269000"/>
            <a:ext cx="1800000" cy="960000"/>
          </a:xfrm>
          <a:prstGeom prst="roundRect">
            <a:avLst/>
          </a:prstGeom>
          <a:solidFill>
            <a:srgbClr val="FF66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ενημέρωση καταναλωτών</a:t>
            </a:r>
            <a:endParaRPr lang="el-GR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Αριστερό άγκιστρο 9"/>
          <p:cNvSpPr/>
          <p:nvPr/>
        </p:nvSpPr>
        <p:spPr>
          <a:xfrm>
            <a:off x="4056000" y="4389000"/>
            <a:ext cx="360000" cy="840000"/>
          </a:xfrm>
          <a:prstGeom prst="leftBrac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6000" y="4531186"/>
            <a:ext cx="4440000" cy="553998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Διαλειτουργικότητα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</a:t>
            </a:r>
            <a:r>
              <a:rPr lang="en-US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en-US" sz="1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katanalotis</a:t>
            </a:r>
            <a:endParaRPr lang="el-GR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Καταχώρηση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στοιχείων από πωλητές.</a:t>
            </a:r>
            <a:endParaRPr lang="el-GR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Τίτλος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 smtClean="0">
                <a:solidFill>
                  <a:schemeClr val="bg1"/>
                </a:solidFill>
              </a:rPr>
              <a:t>Άρθρο 56, ν.4849/2021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645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Υποσυστήματα </a:t>
            </a:r>
            <a:r>
              <a:rPr lang="el-G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Ο.Π.Σ.Α.Α.</a:t>
            </a:r>
            <a:endParaRPr lang="el-G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1981200" y="1462133"/>
            <a:ext cx="8229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Μητρώο Φορέων Λειτουργίας και </a:t>
            </a:r>
            <a:r>
              <a:rPr lang="el-G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Αδειοδότησης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Υπαίθριου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Εμπορίου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Μητρώο Υπαίθριων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Μητρώο Δραστηριοποιούμενων Υπαίθριου Εμπορίου 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Διαδικτυακών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Αιτήσεων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Διασύνδεσης με τα μητρώα του Υπουργείου Αγροτικής Ανάπτυξης και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Τροφίμων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Δημοπράτησης Θέσεων Υπαίθριων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Παραγωγής και Έκδοσης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Πληροφοριών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Διαδικτυακή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Πλατφόρμα Ενημέρωσης Πολιτών για τις δραστηριότητες του Υπαίθριου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Εμπορίου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Διαχείρισης Χρηστών και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Ρόλων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Ειδοποιήσεων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5680" y="6021288"/>
            <a:ext cx="612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εφαρμογή είναι συμβατή με Η/Υ,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smartphone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tablet.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9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Είδη χρηστών Ο.Π.Σ.Α.Α</a:t>
            </a:r>
            <a:r>
              <a:rPr lang="el-G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l-G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1" y="3164165"/>
            <a:ext cx="2819935" cy="14695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5" name="Ευθεία γραμμή σύνδεσης 4"/>
          <p:cNvCxnSpPr/>
          <p:nvPr/>
        </p:nvCxnSpPr>
        <p:spPr>
          <a:xfrm flipH="1" flipV="1">
            <a:off x="3696000" y="2516252"/>
            <a:ext cx="959840" cy="647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7475776" y="2516252"/>
            <a:ext cx="1020225" cy="647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7475775" y="3956252"/>
            <a:ext cx="959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H="1" flipV="1">
            <a:off x="6095999" y="2444084"/>
            <a:ext cx="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V="1">
            <a:off x="3696160" y="3956252"/>
            <a:ext cx="959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H="1">
            <a:off x="3576002" y="4633694"/>
            <a:ext cx="1079839" cy="7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7481181" y="4646580"/>
            <a:ext cx="954435" cy="749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 flipH="1">
            <a:off x="6090186" y="4633694"/>
            <a:ext cx="5814" cy="882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02820" y="2229001"/>
            <a:ext cx="131318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Απλοί χρήστες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96000" y="1916252"/>
            <a:ext cx="2470548" cy="738664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του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Υπουργείου Ανάπτυξης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Επενδύσεων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32409" y="1993032"/>
            <a:ext cx="213391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των Περιφερειών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35455" y="3673032"/>
            <a:ext cx="213391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των Δήμων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36000" y="5425780"/>
            <a:ext cx="213391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ελεγκτικών αρχών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87147" y="5396252"/>
            <a:ext cx="219162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άλλων δημόσιων φορέων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32009" y="5396252"/>
            <a:ext cx="2161169" cy="523220"/>
          </a:xfrm>
          <a:prstGeom prst="rect">
            <a:avLst/>
          </a:prstGeom>
          <a:solidFill>
            <a:srgbClr val="FF7C80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πωλητές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υπαίθριου εμπορίου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0338" y="3482146"/>
            <a:ext cx="2185663" cy="95410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Διαχειριστές: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Επιχειρησιακός υπεύθυνος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Τεχνικός υπεύθυνος</a:t>
            </a:r>
            <a:endParaRPr lang="el-G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93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Ευρεία οθόνη</PresentationFormat>
  <Paragraphs>127</Paragraphs>
  <Slides>9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Θέμα του Office</vt:lpstr>
      <vt:lpstr>Μορφές άσκησης υπαίθριου εμπορίου</vt:lpstr>
      <vt:lpstr>Παρουσίαση του PowerPoint</vt:lpstr>
      <vt:lpstr>Τι περιλαμβάνει το Ο.Π.Σ.Α.Α.</vt:lpstr>
      <vt:lpstr>Τι καταχωρείται στο Ο.Π.Σ.Α.Α. (I) Άρθρο 56, ν.4849/2021 </vt:lpstr>
      <vt:lpstr>Τι καταχωρείται στο Ο.Π.Σ.Α.Α. (IΙ) Άρθρο 56, ν.4849/2021 </vt:lpstr>
      <vt:lpstr>Παρουσίαση του PowerPoint</vt:lpstr>
      <vt:lpstr>Παρουσίαση του PowerPoint</vt:lpstr>
      <vt:lpstr>Υποσυστήματα Ο.Π.Σ.Α.Α.</vt:lpstr>
      <vt:lpstr>Είδη χρηστών Ο.Π.Σ.Α.Α.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Μορφές άσκησης υπαίθριου εμπορίου</dc:title>
  <dc:creator>Αναστασία Καλογεροπούλου</dc:creator>
  <cp:lastModifiedBy>Αναστασία Καλογεροπούλου</cp:lastModifiedBy>
  <cp:revision>2</cp:revision>
  <dcterms:created xsi:type="dcterms:W3CDTF">2023-04-26T05:52:04Z</dcterms:created>
  <dcterms:modified xsi:type="dcterms:W3CDTF">2023-04-26T05:53:03Z</dcterms:modified>
</cp:coreProperties>
</file>