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92" r:id="rId2"/>
    <p:sldId id="294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410445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  <a:endParaRPr lang="el-GR" sz="4000" b="1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ΛΕΙΤΟΥΡΓΙΑΣ</a:t>
            </a:r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ΑΓΟΡΑΣ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8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σχετικά με 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ποσότητα προϊόντων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1196752"/>
            <a:ext cx="4067944" cy="18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ΑΓΟΡΑ-ΔΙΑΘΕΣΗ</a:t>
            </a:r>
          </a:p>
          <a:p>
            <a:pPr algn="ctr"/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ΠΡΟΣΥΣΚΕΥΑΣΜΕΝΩΝ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ΠΡΟΪΟΝΤΩΝ</a:t>
            </a:r>
          </a:p>
          <a:p>
            <a:pPr algn="ctr"/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012160" y="1196752"/>
            <a:ext cx="2880320" cy="18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Καθαρής ποσότητας περιεχομένου</a:t>
            </a:r>
            <a:endParaRPr lang="el-GR" sz="2800" dirty="0"/>
          </a:p>
        </p:txBody>
      </p:sp>
      <p:sp>
        <p:nvSpPr>
          <p:cNvPr id="10" name="9 - Δεξιό βέλος"/>
          <p:cNvSpPr/>
          <p:nvPr/>
        </p:nvSpPr>
        <p:spPr>
          <a:xfrm>
            <a:off x="4283968" y="1268760"/>
            <a:ext cx="158417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ΒΑΣΗ </a:t>
            </a:r>
            <a:endParaRPr lang="el-GR" sz="22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2699792" y="3212976"/>
            <a:ext cx="3816424" cy="17784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ΕΠΙΤΡΕΠΕΤΑΙ  ΧΥΔΗΝ </a:t>
            </a: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ΠΩΛΗΣΗ</a:t>
            </a:r>
            <a:endParaRPr lang="el-G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8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9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τιμοκαταλόγου επιχειρήσεων παροχής υπηρεσιών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Κύβος"/>
          <p:cNvSpPr/>
          <p:nvPr/>
        </p:nvSpPr>
        <p:spPr>
          <a:xfrm>
            <a:off x="611560" y="1916832"/>
            <a:ext cx="3096344" cy="2448272"/>
          </a:xfrm>
          <a:prstGeom prst="cub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ΕΠΙΧΕΙΡΗΣΕΙΣ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ΠΑΡΟΧΗΣ 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ΥΠΗΡΕΣΙΩΝ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Κατακόρυφος πάπυρος"/>
          <p:cNvSpPr/>
          <p:nvPr/>
        </p:nvSpPr>
        <p:spPr>
          <a:xfrm>
            <a:off x="5724128" y="1196752"/>
            <a:ext cx="2952328" cy="3600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700" b="1" dirty="0" smtClean="0">
                <a:latin typeface="Times New Roman" pitchFamily="18" charset="0"/>
                <a:cs typeface="Times New Roman" pitchFamily="18" charset="0"/>
              </a:rPr>
              <a:t>ΤΗΡΗΣΗΣ</a:t>
            </a:r>
          </a:p>
          <a:p>
            <a:pPr algn="ctr"/>
            <a:r>
              <a:rPr lang="el-GR" sz="1700" b="1" dirty="0" smtClean="0">
                <a:latin typeface="Times New Roman" pitchFamily="18" charset="0"/>
                <a:cs typeface="Times New Roman" pitchFamily="18" charset="0"/>
              </a:rPr>
              <a:t>ΤΙΜΟΚΑΤΑΛΟΓΟΥ</a:t>
            </a:r>
          </a:p>
          <a:p>
            <a:pPr algn="ctr"/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700" b="1" dirty="0" smtClean="0">
                <a:latin typeface="Times New Roman" pitchFamily="18" charset="0"/>
                <a:cs typeface="Times New Roman" pitchFamily="18" charset="0"/>
              </a:rPr>
              <a:t>τιμές των υπηρεσιών/ΦΠΑ</a:t>
            </a:r>
            <a:endParaRPr lang="el-GR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Οδοντωτό δεξιό βέλος"/>
          <p:cNvSpPr/>
          <p:nvPr/>
        </p:nvSpPr>
        <p:spPr>
          <a:xfrm>
            <a:off x="3923928" y="2636912"/>
            <a:ext cx="1872208" cy="77266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ΥΠΟΧΡΕΩΣΗ</a:t>
            </a:r>
            <a:endParaRPr lang="el-GR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9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13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Παραστατικά 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εμπορίας και διακίνησης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124744"/>
            <a:ext cx="8352928" cy="3744416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u="sng" dirty="0" smtClean="0">
                <a:latin typeface="Times New Roman" pitchFamily="18" charset="0"/>
                <a:cs typeface="Times New Roman" pitchFamily="18" charset="0"/>
              </a:rPr>
              <a:t>ΤΡΟΠΟΠΟΙΗΣΗ - Άρθρο 16 ΝΟΜΟΣ 4712/2020</a:t>
            </a: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- Στοιχεία σύμφωνα με τις διατάξεις του ν. 4308/2014</a:t>
            </a: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- Προέλευση και η επωνυμία του είδους</a:t>
            </a: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Ονομασία του εμπορικού σήματος</a:t>
            </a:r>
          </a:p>
          <a:p>
            <a:pPr algn="just"/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Χώρα προέλευσης ( εκτός Ε.Ε.)</a:t>
            </a: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ΑΡΘΡΟ 80-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Γενικές αρχές περί εμπορίας και διακίνησης προϊόντων και παροχής υπηρεσιών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4177/2013 (ΦΕΚ Α΄173/8.8.2013) 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«Κανόνες ρύθμισης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αγοράς προϊόντων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παροχής υπηρεσιών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άλλες διατάξεις»</a:t>
            </a:r>
          </a:p>
          <a:p>
            <a:pPr algn="ctr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3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Γενικές αρχές που διέπουν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 διακίνηση και εμπορία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προϊόντων και υπηρεσιών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23528" y="1412776"/>
            <a:ext cx="22322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Όποιος </a:t>
            </a:r>
          </a:p>
          <a:p>
            <a:pPr algn="ctr"/>
            <a:endParaRPr lang="el-G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διακινεί προϊόντα 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</a:p>
          <a:p>
            <a:pPr algn="ctr"/>
            <a:r>
              <a:rPr lang="el-G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παρέχει υπηρεσίες</a:t>
            </a:r>
            <a:endParaRPr lang="el-GR" sz="2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5796136" y="1268760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Ορθή, έγκυρη και έγκαιρη ενημέρωση του καταναλωτή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5796136" y="3789040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των κανόνες υγιεινής και ασφάλειας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796136" y="2492896"/>
            <a:ext cx="28803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Ορθότητα 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συναλλαγής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059832" y="1916832"/>
            <a:ext cx="2448272" cy="214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υποχρεούται να εξασφαλίζει </a:t>
            </a:r>
            <a:endParaRPr lang="el-GR" sz="2400" dirty="0">
              <a:solidFill>
                <a:srgbClr val="92D050"/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6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Επισήμανση τροφίμων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79512" y="1628800"/>
            <a:ext cx="30243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</a:p>
          <a:p>
            <a:pPr algn="ctr"/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προσυσκευασμένα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τρόφιμα</a:t>
            </a:r>
            <a:endParaRPr lang="el-GR" sz="2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6012160" y="1268760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11 του Κώδικα Τροφίμων και Ποτών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12160" y="3789040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Γεωγραφικές ενδείξεις 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ΠΟΠ/ΠΓΕ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012160" y="2492896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Κανονισμό (ΕΕ) αριθ. 1169/2011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419872" y="1700808"/>
            <a:ext cx="2448272" cy="2356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διατίθενται στον τελικό καταναλωτή</a:t>
            </a:r>
            <a:endParaRPr lang="el-GR" sz="24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1296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79512" y="1628800"/>
            <a:ext cx="30243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ΜΗ</a:t>
            </a:r>
          </a:p>
          <a:p>
            <a:pPr algn="ctr"/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προσυσκευασμένα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τρόφιμα</a:t>
            </a:r>
            <a:endParaRPr lang="el-GR" sz="2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6012160" y="1268760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Η ονομασία πώλησης ή το είδος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12160" y="414908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τιμή ανά μονάδα μέτρησης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012160" y="2204864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Η ποιότητα και η ποικιλία του είδους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419872" y="1700808"/>
            <a:ext cx="2448272" cy="2520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ελάχιστες ενδείξεις</a:t>
            </a:r>
            <a:endParaRPr lang="el-GR" sz="28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012160" y="3140968"/>
            <a:ext cx="2880320" cy="800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χώρα καταγωγής / τόπος προέλευσης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7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πινακίδων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79512" y="1628800"/>
            <a:ext cx="3312368" cy="27363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ΔΙΑΘΕΣΗ ΠΡΟΪΟΝΤΩΝ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ΣΤΕΓΑΣΜΕΝΩΝ</a:t>
            </a:r>
            <a:endParaRPr lang="el-GR" sz="2800" dirty="0" smtClean="0"/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ΚΑΤΑΣΤΗΜΑΤΩΝ / ΥΠΑΙΘΡΙΟΥ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6012160" y="1268760"/>
            <a:ext cx="2880320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Απαιτούμενες ενδείξεις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12160" y="4149080"/>
            <a:ext cx="288032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Μη παραποίηση/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καταστροφή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012160" y="2204864"/>
            <a:ext cx="288032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Κατάλληλη τοποθέτηση 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563888" y="1700808"/>
            <a:ext cx="2376264" cy="2520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Πινακίδες λιανικής πώλησης</a:t>
            </a:r>
            <a:endParaRPr lang="el-GR" sz="26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012160" y="3140968"/>
            <a:ext cx="2880320" cy="8004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Υποχρεωτικά στην ελληνική γλώσσα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13051</TotalTime>
  <Words>354</Words>
  <Application>Microsoft Office PowerPoint</Application>
  <PresentationFormat>Προβολή στην οθόνη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3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129</cp:revision>
  <dcterms:created xsi:type="dcterms:W3CDTF">2022-09-25T08:42:22Z</dcterms:created>
  <dcterms:modified xsi:type="dcterms:W3CDTF">2023-11-08T13:57:08Z</dcterms:modified>
</cp:coreProperties>
</file>