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2"/>
  </p:notesMasterIdLst>
  <p:sldIdLst>
    <p:sldId id="286" r:id="rId2"/>
    <p:sldId id="420" r:id="rId3"/>
    <p:sldId id="421" r:id="rId4"/>
    <p:sldId id="292" r:id="rId5"/>
    <p:sldId id="294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31" r:id="rId15"/>
    <p:sldId id="332" r:id="rId16"/>
    <p:sldId id="333" r:id="rId17"/>
    <p:sldId id="334" r:id="rId18"/>
    <p:sldId id="335" r:id="rId19"/>
    <p:sldId id="336" r:id="rId20"/>
    <p:sldId id="337" r:id="rId21"/>
    <p:sldId id="340" r:id="rId22"/>
    <p:sldId id="338" r:id="rId23"/>
    <p:sldId id="339" r:id="rId24"/>
    <p:sldId id="417" r:id="rId25"/>
    <p:sldId id="424" r:id="rId26"/>
    <p:sldId id="418" r:id="rId27"/>
    <p:sldId id="419" r:id="rId28"/>
    <p:sldId id="341" r:id="rId29"/>
    <p:sldId id="342" r:id="rId30"/>
    <p:sldId id="425" r:id="rId3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55" autoAdjust="0"/>
    <p:restoredTop sz="94624" autoAdjust="0"/>
  </p:normalViewPr>
  <p:slideViewPr>
    <p:cSldViewPr>
      <p:cViewPr varScale="1">
        <p:scale>
          <a:sx n="105" d="100"/>
          <a:sy n="105" d="100"/>
        </p:scale>
        <p:origin x="1542" y="114"/>
      </p:cViewPr>
      <p:guideLst/>
    </p:cSldViewPr>
  </p:slideViewPr>
  <p:outlineViewPr>
    <p:cViewPr>
      <p:scale>
        <a:sx n="33" d="100"/>
        <a:sy n="33" d="100"/>
      </p:scale>
      <p:origin x="18" y="122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4C089-E4D1-4CF4-B35C-641F1E329162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29937-F4A2-4E4B-8149-EFB688B39BC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3190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12B39A-BDA7-40D5-A623-E0A2B44032F1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12B39A-BDA7-40D5-A623-E0A2B44032F1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dirty="0" err="1" smtClean="0"/>
              <a:t>Kλικ</a:t>
            </a:r>
            <a:r>
              <a:rPr kumimoji="0" lang="el-GR" dirty="0" smtClean="0"/>
              <a:t> για επεξεργασία του τίτλου</a:t>
            </a:r>
            <a:endParaRPr kumimoji="0" lang="en-US" dirty="0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dirty="0" err="1" smtClean="0"/>
              <a:t>Kλικ</a:t>
            </a:r>
            <a:r>
              <a:rPr kumimoji="0" lang="el-GR" dirty="0" smtClean="0"/>
              <a:t> για επεξεργασία των στυλ του υποδείγματος</a:t>
            </a:r>
          </a:p>
          <a:p>
            <a:pPr lvl="1" eaLnBrk="1" latinLnBrk="0" hangingPunct="1"/>
            <a:r>
              <a:rPr kumimoji="0" lang="el-GR" dirty="0" smtClean="0"/>
              <a:t>Δεύτερου επιπέδου</a:t>
            </a:r>
          </a:p>
          <a:p>
            <a:pPr lvl="2" eaLnBrk="1" latinLnBrk="0" hangingPunct="1"/>
            <a:r>
              <a:rPr kumimoji="0" lang="el-GR" dirty="0" smtClean="0"/>
              <a:t>Τρίτου επιπέδου</a:t>
            </a:r>
          </a:p>
          <a:p>
            <a:pPr lvl="3" eaLnBrk="1" latinLnBrk="0" hangingPunct="1"/>
            <a:r>
              <a:rPr kumimoji="0" lang="el-GR" dirty="0" smtClean="0"/>
              <a:t>Τέταρτου επιπέδου</a:t>
            </a:r>
          </a:p>
          <a:p>
            <a:pPr lvl="4" eaLnBrk="1" latinLnBrk="0" hangingPunct="1"/>
            <a:r>
              <a:rPr kumimoji="0" lang="el-GR" dirty="0" smtClean="0"/>
              <a:t>Πέμπτου επιπέδου</a:t>
            </a:r>
            <a:endParaRPr kumimoji="0" lang="en-US" dirty="0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112B39A-BDA7-40D5-A623-E0A2B44032F1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86409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l-GR" sz="2200" u="sng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ΕΠΟΠΤΕΙΑ ΤΗΣ ΑΓΟΡΑΣ</a:t>
            </a:r>
            <a:r>
              <a:rPr lang="el-GR" sz="22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l-GR" sz="22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l-GR" sz="2200" u="sng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ΚΑΙ ΔΙΥΠΗΡΕΣΙΑΚΗ ΣΥΝΕΡΓΑΣΙΑ</a:t>
            </a:r>
            <a:endParaRPr lang="el-GR" sz="22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412776"/>
            <a:ext cx="7772400" cy="339853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400" b="1" u="sng" dirty="0" smtClean="0">
                <a:latin typeface="Times New Roman" pitchFamily="18" charset="0"/>
                <a:cs typeface="Times New Roman" pitchFamily="18" charset="0"/>
              </a:rPr>
              <a:t>ΘΕΣΜΙΚΟ ΠΛΑΙΣΙΟ ΛΕΙΤΟΥΡΓΙΑΣ ΑΓΟΡΑΣ</a:t>
            </a:r>
            <a:endParaRPr lang="el-GR" sz="24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79512" y="1628800"/>
            <a:ext cx="3024336" cy="2736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Τα ΜΗ</a:t>
            </a:r>
          </a:p>
          <a:p>
            <a:pPr algn="ctr"/>
            <a:r>
              <a:rPr lang="el-G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προσυσκευασμένα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τρόφιμα</a:t>
            </a:r>
            <a:endParaRPr lang="el-GR" sz="2800" u="sng" dirty="0"/>
          </a:p>
        </p:txBody>
      </p:sp>
      <p:sp>
        <p:nvSpPr>
          <p:cNvPr id="6" name="5 - Ορθογώνιο"/>
          <p:cNvSpPr/>
          <p:nvPr/>
        </p:nvSpPr>
        <p:spPr>
          <a:xfrm>
            <a:off x="6012160" y="1268760"/>
            <a:ext cx="288032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Η ονομασία πώλησης ή το είδος</a:t>
            </a:r>
            <a:endParaRPr lang="el-GR" sz="2400" dirty="0"/>
          </a:p>
        </p:txBody>
      </p:sp>
      <p:sp>
        <p:nvSpPr>
          <p:cNvPr id="7" name="6 - Ορθογώνιο"/>
          <p:cNvSpPr/>
          <p:nvPr/>
        </p:nvSpPr>
        <p:spPr>
          <a:xfrm>
            <a:off x="6012160" y="4149080"/>
            <a:ext cx="288032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τιμή ανά μονάδα μέτρησης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6012160" y="2204864"/>
            <a:ext cx="288032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Η ποιότητα και η ποικιλία του είδους</a:t>
            </a:r>
          </a:p>
        </p:txBody>
      </p:sp>
      <p:sp>
        <p:nvSpPr>
          <p:cNvPr id="10" name="9 - Δεξιό βέλος"/>
          <p:cNvSpPr/>
          <p:nvPr/>
        </p:nvSpPr>
        <p:spPr>
          <a:xfrm>
            <a:off x="3419872" y="1700808"/>
            <a:ext cx="2448272" cy="25202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l-GR" sz="28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ελάχιστες ενδείξεις</a:t>
            </a:r>
            <a:endParaRPr lang="el-GR" sz="2800" dirty="0">
              <a:solidFill>
                <a:srgbClr val="92D05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179512" y="5373216"/>
            <a:ext cx="8784976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ΚΥΡΩΤΙΚΟ ΠΛΑΙΣΙΟ ΣΥΜΦΩΝΑ  ΜΕ ΤΟ 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ΚΕΦΑΛΑΙΟ 1 - ΚΑΝΟΝΩΝ ΔΙΕΠΠΥ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ΕΠΑΡΚΗΣ ΠΛΗΡΟΦΟΡΗΣΗ ΚΑΤΑΝΑΛΩΤΩΝ ΤΗΡΗΣΗ ΠΙΝΑΚΙΔΩΝ ΚΑΙ ΑΛΛΕΣ ΔΙΑΤΑΞΕΙΣ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6012160" y="3140968"/>
            <a:ext cx="2880320" cy="800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χώρα καταγωγής / τόπος προέλευσης</a:t>
            </a:r>
          </a:p>
        </p:txBody>
      </p:sp>
      <p:sp>
        <p:nvSpPr>
          <p:cNvPr id="11" name="Ορθογώνιο 10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6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Άρθρο 7</a:t>
            </a:r>
          </a:p>
          <a:p>
            <a:pPr algn="ctr"/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Τήρηση πινακίδων</a:t>
            </a:r>
          </a:p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79512" y="1628800"/>
            <a:ext cx="3312368" cy="273630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ΔΙΑΘΕΣΗ ΠΡΟΪΟΝΤΩΝ</a:t>
            </a:r>
          </a:p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ΣΤΕΓΑΣΜΕΝΩΝ</a:t>
            </a:r>
            <a:endParaRPr lang="el-GR" sz="2800" dirty="0" smtClean="0"/>
          </a:p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ΚΑΤΑΣΤΗΜΑΤΩΝ / ΥΠΑΙΘΡΙΟΥ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6012160" y="1268760"/>
            <a:ext cx="2880320" cy="79208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 Απαιτούμενες ενδείξεις</a:t>
            </a:r>
            <a:endParaRPr lang="el-GR" sz="2400" dirty="0"/>
          </a:p>
        </p:txBody>
      </p:sp>
      <p:sp>
        <p:nvSpPr>
          <p:cNvPr id="7" name="6 - Ορθογώνιο"/>
          <p:cNvSpPr/>
          <p:nvPr/>
        </p:nvSpPr>
        <p:spPr>
          <a:xfrm>
            <a:off x="6012160" y="4149080"/>
            <a:ext cx="2880320" cy="7200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Μη παραποίηση/</a:t>
            </a:r>
          </a:p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καταστροφή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6012160" y="2204864"/>
            <a:ext cx="2880320" cy="7200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Κατάλληλη τοποθέτηση </a:t>
            </a:r>
          </a:p>
        </p:txBody>
      </p:sp>
      <p:sp>
        <p:nvSpPr>
          <p:cNvPr id="10" name="9 - Δεξιό βέλος"/>
          <p:cNvSpPr/>
          <p:nvPr/>
        </p:nvSpPr>
        <p:spPr>
          <a:xfrm>
            <a:off x="3563888" y="1700808"/>
            <a:ext cx="2376264" cy="25202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l-G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6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Πινακίδες λιανικής πώλησης</a:t>
            </a:r>
            <a:endParaRPr lang="el-GR" sz="2600" dirty="0">
              <a:solidFill>
                <a:srgbClr val="92D05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179512" y="5373216"/>
            <a:ext cx="8784976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ΚΥΡΩΤΙΚΟ ΠΛΑΙΣΙΟ ΣΥΜΦΩΝΑ  ΜΕ ΤΟ 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ΚΕΦΑΛΑΙΟ 1 - ΚΑΝΟΝΩΝ ΔΙΕΠΠΥ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ΕΠΑΡΚΗΣ ΠΛΗΡΟΦΟΡΗΣΗ ΚΑΤΑΝΑΛΩΤΩΝ ΤΗΡΗΣΗ ΠΙΝΑΚΙΔΩΝ ΚΑΙ ΑΛΛΕΣ ΔΙΑΤΑΞΕΙΣ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6012160" y="3140968"/>
            <a:ext cx="2880320" cy="8004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Υποχρεωτικά στην ελληνική γλώσσα</a:t>
            </a:r>
          </a:p>
        </p:txBody>
      </p:sp>
      <p:sp>
        <p:nvSpPr>
          <p:cNvPr id="11" name="Ορθογώνιο 10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7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Άρθρο 8</a:t>
            </a:r>
          </a:p>
          <a:p>
            <a:pPr algn="ctr"/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Κανόνες σχετικά με </a:t>
            </a:r>
          </a:p>
          <a:p>
            <a:pPr algn="ctr"/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την ποσότητα προϊόντων</a:t>
            </a:r>
          </a:p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0" y="1196752"/>
            <a:ext cx="4067944" cy="180020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ΑΓΟΡΑ-ΔΙΑΘΕΣΗ</a:t>
            </a:r>
          </a:p>
          <a:p>
            <a:pPr algn="ctr"/>
            <a:r>
              <a:rPr lang="el-G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ΠΡΟΣΥΣΚΕΥΑΣΜΕΝΩΝ</a:t>
            </a:r>
          </a:p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ΠΡΟΪΟΝΤΩΝ</a:t>
            </a:r>
          </a:p>
          <a:p>
            <a:pPr algn="ctr"/>
            <a:endParaRPr lang="el-G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6012160" y="1196752"/>
            <a:ext cx="2880320" cy="1800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Καθαρής ποσότητας περιεχομένου</a:t>
            </a:r>
            <a:endParaRPr lang="el-GR" sz="2800" dirty="0"/>
          </a:p>
        </p:txBody>
      </p:sp>
      <p:sp>
        <p:nvSpPr>
          <p:cNvPr id="10" name="9 - Δεξιό βέλος"/>
          <p:cNvSpPr/>
          <p:nvPr/>
        </p:nvSpPr>
        <p:spPr>
          <a:xfrm>
            <a:off x="4283968" y="1268760"/>
            <a:ext cx="1584176" cy="15841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l-G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2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ΒΑΣΗ </a:t>
            </a:r>
            <a:endParaRPr lang="el-GR" sz="2200" dirty="0">
              <a:solidFill>
                <a:srgbClr val="92D05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179512" y="5373216"/>
            <a:ext cx="8784976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ΚΥΡΩΤΙΚΟ ΠΛΑΙΣΙΟ ΣΥΜΦΩΝΑ  ΜΕ ΤΟ 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ΚΕΦΑΛΑΙΟ 1 - ΚΑΝΟΝΩΝ ΔΙΕΠΠΥ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ΕΠΑΡΚΗΣ ΠΛΗΡΟΦΟΡΗΣΗ ΚΑΤΑΝΑΛΩΤΩΝ ΤΗΡΗΣΗ ΠΙΝΑΚΙΔΩΝ ΚΑΙ ΑΛΛΕΣ ΔΙΑΤΑΞΕΙΣ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15 - Έλλειψη"/>
          <p:cNvSpPr/>
          <p:nvPr/>
        </p:nvSpPr>
        <p:spPr>
          <a:xfrm>
            <a:off x="2699792" y="3212976"/>
            <a:ext cx="3816424" cy="177849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ΕΠΙΤΡΕΠΕΤΑΙ  ΧΥΔΗΝ </a:t>
            </a:r>
          </a:p>
          <a:p>
            <a:pPr algn="ctr"/>
            <a:r>
              <a:rPr lang="el-GR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ΠΩΛΗΣΗ</a:t>
            </a:r>
            <a:endParaRPr lang="el-GR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Ορθογώνιο 8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8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Άρθρο 9</a:t>
            </a:r>
          </a:p>
          <a:p>
            <a:pPr algn="ctr"/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Τήρηση τιμοκαταλόγου επιχειρήσεων παροχής υπηρεσιών</a:t>
            </a:r>
          </a:p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Κύβος"/>
          <p:cNvSpPr/>
          <p:nvPr/>
        </p:nvSpPr>
        <p:spPr>
          <a:xfrm>
            <a:off x="611560" y="1916832"/>
            <a:ext cx="3096344" cy="2448272"/>
          </a:xfrm>
          <a:prstGeom prst="cub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ΕΠΙΧΕΙΡΗΣΕΙΣ</a:t>
            </a:r>
          </a:p>
          <a:p>
            <a:pPr algn="ctr"/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ΠΑΡΟΧΗΣ </a:t>
            </a:r>
          </a:p>
          <a:p>
            <a:pPr algn="ctr"/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ΥΠΗΡΕΣΙΩΝ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9 - Κατακόρυφος πάπυρος"/>
          <p:cNvSpPr/>
          <p:nvPr/>
        </p:nvSpPr>
        <p:spPr>
          <a:xfrm>
            <a:off x="5724128" y="1196752"/>
            <a:ext cx="2952328" cy="360040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700" b="1" dirty="0" smtClean="0">
                <a:latin typeface="Times New Roman" pitchFamily="18" charset="0"/>
                <a:cs typeface="Times New Roman" pitchFamily="18" charset="0"/>
              </a:rPr>
              <a:t>ΤΗΡΗΣΗΣ</a:t>
            </a:r>
          </a:p>
          <a:p>
            <a:pPr algn="ctr"/>
            <a:r>
              <a:rPr lang="el-GR" sz="1700" b="1" dirty="0" smtClean="0">
                <a:latin typeface="Times New Roman" pitchFamily="18" charset="0"/>
                <a:cs typeface="Times New Roman" pitchFamily="18" charset="0"/>
              </a:rPr>
              <a:t>ΤΙΜΟΚΑΤΑΛΟΓΟΥ</a:t>
            </a:r>
          </a:p>
          <a:p>
            <a:pPr algn="ctr"/>
            <a:endParaRPr lang="el-GR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1700" b="1" dirty="0" smtClean="0">
                <a:latin typeface="Times New Roman" pitchFamily="18" charset="0"/>
                <a:cs typeface="Times New Roman" pitchFamily="18" charset="0"/>
              </a:rPr>
              <a:t>τιμές των υπηρεσιών/ΦΠΑ</a:t>
            </a:r>
            <a:endParaRPr lang="el-GR" sz="1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10 - Οδοντωτό δεξιό βέλος"/>
          <p:cNvSpPr/>
          <p:nvPr/>
        </p:nvSpPr>
        <p:spPr>
          <a:xfrm>
            <a:off x="3923928" y="2636912"/>
            <a:ext cx="1872208" cy="77266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ΥΠΟΧΡΕΩΣΗ</a:t>
            </a:r>
            <a:endParaRPr lang="el-GR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9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Άρθρο 13</a:t>
            </a:r>
          </a:p>
          <a:p>
            <a:pPr algn="ctr"/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Παραστατικά </a:t>
            </a:r>
          </a:p>
          <a:p>
            <a:pPr algn="ctr"/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εμπορίας και διακίνησης</a:t>
            </a:r>
          </a:p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ιζόντιος πάπυρος"/>
          <p:cNvSpPr/>
          <p:nvPr/>
        </p:nvSpPr>
        <p:spPr>
          <a:xfrm>
            <a:off x="467544" y="1124744"/>
            <a:ext cx="8352928" cy="3744416"/>
          </a:xfrm>
          <a:prstGeom prst="horizontalScroll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600" b="1" u="sng" dirty="0" smtClean="0">
                <a:latin typeface="Times New Roman" pitchFamily="18" charset="0"/>
                <a:cs typeface="Times New Roman" pitchFamily="18" charset="0"/>
              </a:rPr>
              <a:t>ΤΡΟΠΟΠΟΙΗΣΗ - Άρθρο 16 ΝΟΜΟΣ 4712/2020</a:t>
            </a:r>
          </a:p>
          <a:p>
            <a:pPr algn="ctr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 - Στοιχεία σύμφωνα με τις διατάξεις του ν. 4308/2014</a:t>
            </a:r>
          </a:p>
          <a:p>
            <a:pPr algn="just"/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 - Προέλευση και η επωνυμία του είδους</a:t>
            </a:r>
          </a:p>
          <a:p>
            <a:pPr algn="just"/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Ονομασία του εμπορικού σήματος</a:t>
            </a:r>
          </a:p>
          <a:p>
            <a:pPr algn="just"/>
            <a:r>
              <a:rPr lang="el-G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Χώρα προέλευσης ( εκτός Ε.Ε.)</a:t>
            </a:r>
          </a:p>
          <a:p>
            <a:pPr algn="ctr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179512" y="5373216"/>
            <a:ext cx="8784976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ΚΥΡΩΤΙΚΟ ΠΛΑΙΣΙΟ ΣΥΜΦΩΝΑ  ΜΕ ΤΟ 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ΑΡΘΡΟ 80- ΚΑΝΟΝΩΝ ΔΙΕΠΠΥ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Γενικές αρχές περί εμπορίας και διακίνησης προϊόντων και παροχής υπηρεσιών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13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  <a:solidFill>
            <a:schemeClr val="bg1">
              <a:lumMod val="85000"/>
            </a:schemeClr>
          </a:solidFill>
        </p:spPr>
        <p:txBody>
          <a:bodyPr>
            <a:normAutofit lnSpcReduction="10000"/>
          </a:bodyPr>
          <a:lstStyle/>
          <a:p>
            <a:pPr algn="ctr"/>
            <a:endParaRPr lang="el-G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Άρθρο 15</a:t>
            </a:r>
          </a:p>
          <a:p>
            <a:pPr algn="ctr"/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Εκπτώσεις Προσφορές </a:t>
            </a:r>
          </a:p>
          <a:p>
            <a:pPr algn="ctr"/>
            <a:endParaRPr lang="el-G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(άρθρο 6α της Οδηγίας 98/6/ΕΚ παρ.1 άρθρου 2 της Οδηγίας 2019/2161/ΕΕ)</a:t>
            </a:r>
          </a:p>
          <a:p>
            <a:pPr algn="ctr"/>
            <a:endParaRPr lang="el-G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ιζόντιος πάπυρος"/>
          <p:cNvSpPr/>
          <p:nvPr/>
        </p:nvSpPr>
        <p:spPr>
          <a:xfrm>
            <a:off x="467544" y="1052736"/>
            <a:ext cx="8352928" cy="4320480"/>
          </a:xfrm>
          <a:prstGeom prst="horizontalScroll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u="sng" dirty="0" smtClean="0">
                <a:latin typeface="Times New Roman" pitchFamily="18" charset="0"/>
                <a:cs typeface="Times New Roman" pitchFamily="18" charset="0"/>
              </a:rPr>
              <a:t>ΤΕΛΕΥΤΑΙΑ  ΤΡΟΠΟΠΟΙΗΣΗ</a:t>
            </a:r>
          </a:p>
          <a:p>
            <a:pPr algn="ctr"/>
            <a:r>
              <a:rPr lang="el-G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ΝΟΜΟΣ 5019/2023 (Α΄ 27/14-2-23)</a:t>
            </a:r>
          </a:p>
          <a:p>
            <a:pPr algn="ctr"/>
            <a:r>
              <a:rPr lang="el-G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ΚΕΦ. Ε  ΔΙΑΤΑΞΕΙΣ  ΕΝΙΣΧΥΣΗΣ  </a:t>
            </a:r>
            <a:r>
              <a:rPr lang="el-GR" sz="2800" b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ΑΝΑΠΤΥΞΗΣ</a:t>
            </a:r>
            <a:r>
              <a:rPr lang="el-GR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l-GR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ΑΡΘΡΟ 79</a:t>
            </a:r>
          </a:p>
          <a:p>
            <a:pPr algn="ctr"/>
            <a:r>
              <a:rPr lang="el-GR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ΔΙΑΡΚΕΙΑ ΕΜΠΟΡΟΠΑΝΗΓΥΡΩΝ (+1 ΜΕΡΑ) ΣΥΝΟΛΟ : 8</a:t>
            </a:r>
            <a:endParaRPr lang="el-GR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179512" y="5373216"/>
            <a:ext cx="8784976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ΚΥΡΩΤΙΚΟ ΠΛΑΙΣΙΟ ΣΥΜΦΩΝΑ ΜΕ ΤΟ 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Άρθρο 21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Ειδικές κυρώσεις για εκπτώσεις, προσφορές και μη νόμιμη λειτουργία τις Κυριακές (άρθρο 8 της Οδηγίας 98/6/ΕΚ)</a:t>
            </a:r>
          </a:p>
        </p:txBody>
      </p:sp>
      <p:sp>
        <p:nvSpPr>
          <p:cNvPr id="8" name="Ορθογώνιο 7"/>
          <p:cNvSpPr/>
          <p:nvPr/>
        </p:nvSpPr>
        <p:spPr>
          <a:xfrm>
            <a:off x="685800" y="260648"/>
            <a:ext cx="7918648" cy="936104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Λειτουργία Αγοράς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ιζόντιος πάπυρος"/>
          <p:cNvSpPr/>
          <p:nvPr/>
        </p:nvSpPr>
        <p:spPr>
          <a:xfrm>
            <a:off x="467544" y="1052736"/>
            <a:ext cx="8352928" cy="4320480"/>
          </a:xfrm>
          <a:prstGeom prst="horizontalScroll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600" b="1" u="sng" dirty="0" smtClean="0">
                <a:latin typeface="Times New Roman" pitchFamily="18" charset="0"/>
                <a:cs typeface="Times New Roman" pitchFamily="18" charset="0"/>
              </a:rPr>
              <a:t>ΤΡΟΠΟΠΟΙΗΣΗ - Άρθρο 6 ΝΟΜΟΣ 4965/2022</a:t>
            </a:r>
          </a:p>
          <a:p>
            <a:pPr algn="ctr"/>
            <a:endParaRPr lang="el-GR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ΚΑΤΑΡΓΗΣΗ </a:t>
            </a:r>
          </a:p>
          <a:p>
            <a:pPr algn="ctr"/>
            <a:r>
              <a:rPr lang="el-G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ΕΝΔΙΑΜΕΣΩΝ</a:t>
            </a:r>
          </a:p>
          <a:p>
            <a:pPr algn="ctr"/>
            <a:r>
              <a:rPr lang="el-G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ΕΚΠΤΩΣΕΩΝ</a:t>
            </a:r>
          </a:p>
          <a:p>
            <a:pPr algn="ctr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179512" y="5373216"/>
            <a:ext cx="8784976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ΚΥΡΩΤΙΚΟ ΠΛΑΙΣΙΟ ΣΥΜΦΩΝΑ  ΜΕ ΤΟ 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Άρθρο 21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Ειδικές κυρώσεις για εκπτώσεις, προσφορές και μη νόμιμη λειτουργία τις Κυριακές (άρθρο 8 της Οδηγίας 98/6/ΕΚ)</a:t>
            </a:r>
          </a:p>
        </p:txBody>
      </p:sp>
      <p:sp>
        <p:nvSpPr>
          <p:cNvPr id="5" name="4 - Έλλειψη"/>
          <p:cNvSpPr/>
          <p:nvPr/>
        </p:nvSpPr>
        <p:spPr>
          <a:xfrm>
            <a:off x="1403648" y="2852936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l-GR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15 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ιζόντιος πάπυρος"/>
          <p:cNvSpPr/>
          <p:nvPr/>
        </p:nvSpPr>
        <p:spPr>
          <a:xfrm>
            <a:off x="467544" y="1052736"/>
            <a:ext cx="8352928" cy="4320480"/>
          </a:xfrm>
          <a:prstGeom prst="horizontalScroll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600" b="1" u="sng" dirty="0" smtClean="0">
                <a:latin typeface="Times New Roman" pitchFamily="18" charset="0"/>
                <a:cs typeface="Times New Roman" pitchFamily="18" charset="0"/>
              </a:rPr>
              <a:t>ΤΡΟΠΟΠΟΙΗΣΗ - Άρθρο 6 ΝΟΜΟΣ 4965/2022</a:t>
            </a:r>
          </a:p>
          <a:p>
            <a:pPr algn="ctr"/>
            <a:endParaRPr lang="el-GR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Οι διατάξεις εκπτώσεων</a:t>
            </a:r>
          </a:p>
          <a:p>
            <a:pPr algn="ctr"/>
            <a:r>
              <a:rPr lang="el-GR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εφαρμόζονται</a:t>
            </a:r>
          </a:p>
          <a:p>
            <a:pPr algn="ctr"/>
            <a:r>
              <a:rPr lang="el-GR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στις </a:t>
            </a:r>
          </a:p>
          <a:p>
            <a:pPr algn="ctr"/>
            <a:r>
              <a:rPr lang="el-GR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πωλήσεις αυτοκινήτων</a:t>
            </a:r>
            <a:endParaRPr lang="el-GR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179512" y="5373216"/>
            <a:ext cx="8784976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ΚΥΡΩΤΙΚΟ ΠΛΑΙΣΙΟ ΣΥΜΦΩΝΑ  ΜΕ ΤΟ 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Άρθρο 21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Ειδικές κυρώσεις για εκπτώσεις, προσφορές και μη νόμιμη λειτουργία τις Κυριακές (άρθρο 8 της Οδηγίας 98/6/ΕΚ)</a:t>
            </a:r>
          </a:p>
        </p:txBody>
      </p:sp>
      <p:sp>
        <p:nvSpPr>
          <p:cNvPr id="5" name="4 - Έλλειψη"/>
          <p:cNvSpPr/>
          <p:nvPr/>
        </p:nvSpPr>
        <p:spPr>
          <a:xfrm>
            <a:off x="1403648" y="2852936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l-GR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15 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ιζόντιος πάπυρος"/>
          <p:cNvSpPr/>
          <p:nvPr/>
        </p:nvSpPr>
        <p:spPr>
          <a:xfrm>
            <a:off x="467544" y="1052736"/>
            <a:ext cx="8352928" cy="4320480"/>
          </a:xfrm>
          <a:prstGeom prst="horizontalScroll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600" b="1" u="sng" dirty="0" smtClean="0">
                <a:latin typeface="Times New Roman" pitchFamily="18" charset="0"/>
                <a:cs typeface="Times New Roman" pitchFamily="18" charset="0"/>
              </a:rPr>
              <a:t>ΤΡΟΠΟΠΟΙΗΣΗ - Άρθρο 6 ΝΟΜΟΣ 4965/2022</a:t>
            </a:r>
          </a:p>
          <a:p>
            <a:pPr algn="ctr"/>
            <a:endParaRPr lang="el-GR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u="sng" dirty="0" smtClean="0">
                <a:latin typeface="Times New Roman" pitchFamily="18" charset="0"/>
                <a:cs typeface="Times New Roman" pitchFamily="18" charset="0"/>
              </a:rPr>
              <a:t>ΕΝΣΩΜΑΤΩΣΗ </a:t>
            </a:r>
          </a:p>
          <a:p>
            <a:pPr algn="ctr"/>
            <a:r>
              <a:rPr lang="el-GR" sz="2800" b="1" u="sng" dirty="0" smtClean="0">
                <a:latin typeface="Times New Roman" pitchFamily="18" charset="0"/>
                <a:cs typeface="Times New Roman" pitchFamily="18" charset="0"/>
              </a:rPr>
              <a:t>Οδηγίας 2019/2161/ΕΕ</a:t>
            </a:r>
          </a:p>
          <a:p>
            <a:pPr algn="ctr"/>
            <a:r>
              <a:rPr lang="el-GR" sz="2800" b="1" u="sng" dirty="0" smtClean="0">
                <a:latin typeface="Times New Roman" pitchFamily="18" charset="0"/>
                <a:cs typeface="Times New Roman" pitchFamily="18" charset="0"/>
              </a:rPr>
              <a:t>παρ.1 άρθρου 2   </a:t>
            </a:r>
          </a:p>
          <a:p>
            <a:pPr algn="ctr"/>
            <a:r>
              <a:rPr lang="el-GR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(άρθρο 6α της Οδηγίας 98/6/ΕΚ)</a:t>
            </a:r>
          </a:p>
          <a:p>
            <a:pPr algn="just"/>
            <a:endParaRPr lang="el-GR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179512" y="5373216"/>
            <a:ext cx="8784976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ΚΥΡΩΤΙΚΟ ΠΛΑΙΣΙΟ ΣΥΜΦΩΝΑ  ΜΕ ΤΟ 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Άρθρο 21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Ειδικές κυρώσεις για εκπτώσεις, προσφορές και μη νόμιμη λειτουργία τις Κυριακές (άρθρο 8 της Οδηγίας 98/6/ΕΚ)</a:t>
            </a:r>
          </a:p>
        </p:txBody>
      </p:sp>
      <p:sp>
        <p:nvSpPr>
          <p:cNvPr id="5" name="4 - Έλλειψη"/>
          <p:cNvSpPr/>
          <p:nvPr/>
        </p:nvSpPr>
        <p:spPr>
          <a:xfrm>
            <a:off x="1403648" y="2852936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l-GR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15 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ιζόντιος πάπυρος"/>
          <p:cNvSpPr/>
          <p:nvPr/>
        </p:nvSpPr>
        <p:spPr>
          <a:xfrm>
            <a:off x="467544" y="1052736"/>
            <a:ext cx="8352928" cy="4320480"/>
          </a:xfrm>
          <a:prstGeom prst="horizontalScroll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u="sng" dirty="0" smtClean="0">
                <a:latin typeface="Times New Roman" pitchFamily="18" charset="0"/>
                <a:cs typeface="Times New Roman" pitchFamily="18" charset="0"/>
              </a:rPr>
              <a:t>ΤΡΟΠΟΠΟΙΗΣΗ - Άρθρο 6 ΝΟΜΟΣ 4965/2022</a:t>
            </a:r>
          </a:p>
          <a:p>
            <a:pPr algn="ctr"/>
            <a:endParaRPr lang="el-GR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ΚΑΤΑΡΓΗΣΗ </a:t>
            </a:r>
          </a:p>
          <a:p>
            <a:pPr algn="ctr"/>
            <a:r>
              <a:rPr lang="el-G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ΠΕΡΙΟΡΙΣΜΟΥ 50%</a:t>
            </a:r>
          </a:p>
          <a:p>
            <a:pPr algn="ctr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l-GR" sz="2600" b="1" dirty="0" smtClean="0">
                <a:latin typeface="Times New Roman" pitchFamily="18" charset="0"/>
                <a:cs typeface="Times New Roman" pitchFamily="18" charset="0"/>
              </a:rPr>
              <a:t>Προσφοράς ειδών </a:t>
            </a:r>
          </a:p>
          <a:p>
            <a:pPr algn="ctr"/>
            <a:r>
              <a:rPr lang="el-GR" sz="2600" b="1" dirty="0" smtClean="0">
                <a:latin typeface="Times New Roman" pitchFamily="18" charset="0"/>
                <a:cs typeface="Times New Roman" pitchFamily="18" charset="0"/>
              </a:rPr>
              <a:t>του συνόλου των ειδών διάθεσης κατ/τος</a:t>
            </a:r>
          </a:p>
          <a:p>
            <a:pPr algn="just"/>
            <a:endParaRPr lang="el-GR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179512" y="5373216"/>
            <a:ext cx="8784976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ΚΥΡΩΤΙΚΟ ΠΛΑΙΣΙΟ ΣΥΜΦΩΝΑ  ΜΕ ΤΟ 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Άρθρο 21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Ειδικές κυρώσεις για εκπτώσεις, προσφορές και μη νόμιμη λειτουργία τις Κυριακές (άρθρο 8 της Οδηγίας 98/6/ΕΚ)</a:t>
            </a:r>
          </a:p>
        </p:txBody>
      </p:sp>
      <p:sp>
        <p:nvSpPr>
          <p:cNvPr id="5" name="4 - Έλλειψη"/>
          <p:cNvSpPr/>
          <p:nvPr/>
        </p:nvSpPr>
        <p:spPr>
          <a:xfrm>
            <a:off x="1403648" y="2852936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l-GR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15 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ιζόντιος πάπυρος"/>
          <p:cNvSpPr/>
          <p:nvPr/>
        </p:nvSpPr>
        <p:spPr>
          <a:xfrm>
            <a:off x="467544" y="1052736"/>
            <a:ext cx="8352928" cy="4320480"/>
          </a:xfrm>
          <a:prstGeom prst="horizontalScroll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u="sng" dirty="0" smtClean="0">
                <a:latin typeface="Times New Roman" pitchFamily="18" charset="0"/>
                <a:cs typeface="Times New Roman" pitchFamily="18" charset="0"/>
              </a:rPr>
              <a:t>ΤΡΟΠΟΠΟΙΗΣΗ</a:t>
            </a:r>
          </a:p>
          <a:p>
            <a:pPr algn="ctr"/>
            <a:endParaRPr lang="el-GR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ΝΟΜΟΣ 5019/2023 (Α΄ 27/14-2-23)</a:t>
            </a:r>
          </a:p>
          <a:p>
            <a:pPr algn="ctr"/>
            <a:r>
              <a:rPr lang="el-G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ΚΕΦ. Β ΚΑΝΟΝΕΣ ΡΥΘΜΙΣΗΣ ΑΓΟΡΑΣ</a:t>
            </a:r>
          </a:p>
          <a:p>
            <a:pPr algn="ctr"/>
            <a:r>
              <a:rPr lang="el-GR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ΑΡΘΡΟ 18</a:t>
            </a:r>
          </a:p>
          <a:p>
            <a:pPr algn="ctr"/>
            <a:r>
              <a:rPr lang="el-GR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ΠΡΟΣΘΗΚΗ ΑΡΘΡΟΥ 15</a:t>
            </a:r>
            <a:r>
              <a:rPr lang="el-GR" sz="2800" b="1" u="sng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endParaRPr lang="en-US" sz="2800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ΩΡΑΡΙΟ ΛΕΙΤΟΥΡΓΙΑΣ</a:t>
            </a:r>
            <a:endParaRPr lang="el-GR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179512" y="5373216"/>
            <a:ext cx="8784976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ΚΥΡΩΤΙΚΟ ΠΛΑΙΣΙΟ ΣΥΜΦΩΝΑ  ΜΕ ΤΟ 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Άρθρο 21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Ειδικές κυρώσεις για εκπτώσεις, προσφορές και μη νόμιμη λειτουργία τις Κυριακές (άρθρο 8 της Οδηγίας 98/6/ΕΚ)</a:t>
            </a:r>
          </a:p>
        </p:txBody>
      </p:sp>
      <p:sp>
        <p:nvSpPr>
          <p:cNvPr id="8" name="Ορθογώνιο 7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15 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ιζόντιος πάπυρος"/>
          <p:cNvSpPr/>
          <p:nvPr/>
        </p:nvSpPr>
        <p:spPr>
          <a:xfrm>
            <a:off x="467544" y="1052736"/>
            <a:ext cx="8352928" cy="4320480"/>
          </a:xfrm>
          <a:prstGeom prst="horizontalScroll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800" b="1" u="sng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ΤΕΛΕΥΤΑΙΑ  ΤΡΟΠΟΠΟΙΗΣΗ</a:t>
            </a:r>
          </a:p>
          <a:p>
            <a:pPr algn="ctr"/>
            <a:endParaRPr lang="el-GR" sz="2800" b="1" u="sng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ΝΟΜΟΣ 5039/2023 (Α΄ 83/3-4-23)</a:t>
            </a:r>
          </a:p>
          <a:p>
            <a:pPr algn="ctr"/>
            <a:r>
              <a:rPr lang="el-G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ΚΕΦ. Β ΚΑΝΟΝΕΣ ΡΥΘΜΙΣΗΣ ΑΓΟΡΑΣ</a:t>
            </a:r>
          </a:p>
          <a:p>
            <a:pPr algn="ctr"/>
            <a:r>
              <a:rPr lang="el-GR" sz="28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ΑΡΘΡΟ 137</a:t>
            </a:r>
          </a:p>
          <a:p>
            <a:pPr algn="ctr"/>
            <a:r>
              <a:rPr lang="el-GR" sz="28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ΛΕΙΤΟΥΡΓΙΑ ΕΜΠΟΡΙΚΩΝ ΚΑΤΑΣΤΗΜΑΤΩΝ</a:t>
            </a:r>
            <a:endParaRPr lang="el-GR" sz="3600" b="1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179512" y="5373216"/>
            <a:ext cx="8784976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ΚΥΡΩΤΙΚΟ ΠΛΑΙΣΙΟ ΣΥΜΦΩΝΑ  ΜΕ ΤΟ </a:t>
            </a:r>
          </a:p>
          <a:p>
            <a:pPr algn="ctr"/>
            <a:r>
              <a:rPr lang="el-GR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Άρθρο 21</a:t>
            </a:r>
          </a:p>
          <a:p>
            <a:pPr algn="ctr"/>
            <a:r>
              <a:rPr lang="el-GR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Ειδικές κυρώσεις για εκπτώσεις, προσφορές και μη νόμιμη λειτουργία τις Κυριακές (άρθρο 8 της Οδηγίας 98/6/ΕΚ)</a:t>
            </a:r>
          </a:p>
        </p:txBody>
      </p:sp>
      <p:sp>
        <p:nvSpPr>
          <p:cNvPr id="8" name="Ορθογώνιο 7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15 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4422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ιζόντιος πάπυρος"/>
          <p:cNvSpPr/>
          <p:nvPr/>
        </p:nvSpPr>
        <p:spPr>
          <a:xfrm>
            <a:off x="467544" y="1052736"/>
            <a:ext cx="8352928" cy="4320480"/>
          </a:xfrm>
          <a:prstGeom prst="horizontalScroll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u="sng" dirty="0" smtClean="0">
                <a:latin typeface="Times New Roman" pitchFamily="18" charset="0"/>
                <a:cs typeface="Times New Roman" pitchFamily="18" charset="0"/>
              </a:rPr>
              <a:t>ΤΕΛΕΥΤΑΙΑ  ΤΡΟΠΟΠΟΙΗΣΗ</a:t>
            </a:r>
          </a:p>
          <a:p>
            <a:pPr algn="ctr"/>
            <a:endParaRPr lang="el-GR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ΝΟΜΟΣ 5019/2023 (Α΄ 27/14-2-23)</a:t>
            </a:r>
          </a:p>
          <a:p>
            <a:pPr algn="ctr"/>
            <a:r>
              <a:rPr lang="el-G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ΚΑΤΑΡΓΗΣΗ ΔΙΑΤΑΞΕΩΝ ΩΡΑΡΙΟΥ</a:t>
            </a:r>
          </a:p>
          <a:p>
            <a:pPr algn="ctr"/>
            <a:r>
              <a:rPr lang="el-G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ΚΕΦ. Ε</a:t>
            </a:r>
          </a:p>
          <a:p>
            <a:pPr algn="ctr"/>
            <a:r>
              <a:rPr lang="el-G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ΑΡΘΡΟ 37</a:t>
            </a:r>
            <a:endParaRPr lang="el-GR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179512" y="5373216"/>
            <a:ext cx="8784976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ΚΥΡΩΤΙΚΟ ΠΛΑΙΣΙΟ ΣΥΜΦΩΝΑ  ΜΕ ΤΟ 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Άρθρο 21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Ειδικές κυρώσεις για εκπτώσεις, προσφορές και μη νόμιμη λειτουργία τις Κυριακές (άρθρο 8 της Οδηγίας 98/6/ΕΚ)</a:t>
            </a:r>
          </a:p>
        </p:txBody>
      </p:sp>
      <p:sp>
        <p:nvSpPr>
          <p:cNvPr id="8" name="Ορθογώνιο 7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15 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ιζόντιος πάπυρος"/>
          <p:cNvSpPr/>
          <p:nvPr/>
        </p:nvSpPr>
        <p:spPr>
          <a:xfrm>
            <a:off x="467544" y="1196752"/>
            <a:ext cx="8352928" cy="4104456"/>
          </a:xfrm>
          <a:prstGeom prst="horizontalScroll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u="sng" dirty="0" smtClean="0">
                <a:latin typeface="Times New Roman" pitchFamily="18" charset="0"/>
                <a:cs typeface="Times New Roman" pitchFamily="18" charset="0"/>
              </a:rPr>
              <a:t> ΝΕΟΣ ΚΩΔΙΚΑ ΔΕΟΝΤΟΛΟΓΙΑΣ</a:t>
            </a:r>
          </a:p>
          <a:p>
            <a:pPr algn="ctr"/>
            <a:endParaRPr lang="el-GR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ΑΝΤΙΚΑΤΑΣΤΑΣΗ  ΥΑ 56885/2014 </a:t>
            </a:r>
          </a:p>
          <a:p>
            <a:pPr algn="ctr"/>
            <a:r>
              <a:rPr lang="el-G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ΜΕ  ΥΑ 35935/2023 (Β΄ 2640)</a:t>
            </a:r>
          </a:p>
          <a:p>
            <a:pPr algn="ctr"/>
            <a:endParaRPr lang="el-GR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u="sng" dirty="0" smtClean="0">
                <a:latin typeface="Times New Roman" pitchFamily="18" charset="0"/>
                <a:cs typeface="Times New Roman" pitchFamily="18" charset="0"/>
              </a:rPr>
              <a:t>ΠΡΑΚΤΙΚΟΣ ΟΔΗΓΟΣ </a:t>
            </a:r>
          </a:p>
          <a:p>
            <a:pPr algn="ctr"/>
            <a:r>
              <a:rPr lang="el-GR" sz="2800" b="1" u="sng" dirty="0" smtClean="0">
                <a:latin typeface="Times New Roman" pitchFamily="18" charset="0"/>
                <a:cs typeface="Times New Roman" pitchFamily="18" charset="0"/>
              </a:rPr>
              <a:t>ΑΝΑΚΟΙΝΩΣΗΣ ΜΕΙΩΣΗΣ ΤΙΜΗΣ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Προσφορές – Εκπτώσεις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Άρθρο 16</a:t>
            </a:r>
          </a:p>
          <a:p>
            <a:pPr algn="ctr"/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Λειτουργία καταστημάτων τις Κυριακές</a:t>
            </a:r>
          </a:p>
          <a:p>
            <a:pPr algn="ctr"/>
            <a:endParaRPr lang="el-G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l-G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ιζόντιος πάπυρος"/>
          <p:cNvSpPr/>
          <p:nvPr/>
        </p:nvSpPr>
        <p:spPr>
          <a:xfrm>
            <a:off x="467544" y="1052736"/>
            <a:ext cx="8352928" cy="4320480"/>
          </a:xfrm>
          <a:prstGeom prst="horizontalScroll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800" b="1" u="sng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u="sng" dirty="0" smtClean="0">
                <a:latin typeface="Times New Roman" pitchFamily="18" charset="0"/>
                <a:cs typeface="Times New Roman" pitchFamily="18" charset="0"/>
              </a:rPr>
              <a:t>ΤΡΟΠΟΠΟΙΗΣΗ</a:t>
            </a:r>
          </a:p>
          <a:p>
            <a:pPr algn="ctr"/>
            <a:endParaRPr lang="el-GR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ΝΟΜΟΣ 5019/2023 (Α΄ 27/14-2-23)</a:t>
            </a:r>
          </a:p>
          <a:p>
            <a:pPr algn="ctr"/>
            <a:r>
              <a:rPr lang="el-G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ΚΕΦ. Β ΚΑΝΟΝΕΣ ΡΥΘΜΙΣΗΣ ΑΓΟΡΑΣ</a:t>
            </a:r>
          </a:p>
          <a:p>
            <a:pPr algn="ctr"/>
            <a:r>
              <a:rPr lang="el-G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ΑΡΘΡΟ 19</a:t>
            </a:r>
            <a:endParaRPr lang="el-GR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179512" y="5373216"/>
            <a:ext cx="8784976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ΚΥΡΩΤΙΚΟ ΠΛΑΙΣΙΟ ΣΥΜΦΩΝΑ  ΜΕ ΤΟ 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Άρθρο 21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Ειδικές κυρώσεις για εκπτώσεις, προσφορές και μη νόμιμη λειτουργία τις Κυριακές (άρθρο 8 της Οδηγίας 98/6/ΕΚ)</a:t>
            </a:r>
          </a:p>
        </p:txBody>
      </p:sp>
      <p:sp>
        <p:nvSpPr>
          <p:cNvPr id="8" name="Ορθογώνιο 7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16 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ιζόντιος πάπυρος"/>
          <p:cNvSpPr/>
          <p:nvPr/>
        </p:nvSpPr>
        <p:spPr>
          <a:xfrm>
            <a:off x="467544" y="1052736"/>
            <a:ext cx="8352928" cy="4320480"/>
          </a:xfrm>
          <a:prstGeom prst="horizontalScroll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u="sng" dirty="0" smtClean="0">
                <a:latin typeface="Times New Roman" pitchFamily="18" charset="0"/>
                <a:cs typeface="Times New Roman" pitchFamily="18" charset="0"/>
              </a:rPr>
              <a:t>ΤΕΛΕΥΤΑΙΑ  ΤΡΟΠΟΠΟΙΗΣΗ</a:t>
            </a:r>
          </a:p>
          <a:p>
            <a:pPr algn="ctr"/>
            <a:r>
              <a:rPr lang="el-G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ΝΟΜΟΣ 5019/2023 (Α΄ 27/14-2-23)</a:t>
            </a:r>
          </a:p>
          <a:p>
            <a:pPr algn="ctr"/>
            <a:r>
              <a:rPr lang="el-GR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ΑΡΘΡΟ 88</a:t>
            </a:r>
          </a:p>
          <a:p>
            <a:pPr algn="ctr"/>
            <a:r>
              <a:rPr lang="el-GR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ΔΙΑΤΑΞΕΙΣ ΥΦΙΣΤΑΜΕΝΩΝ ΑΔΕΙΩΝ ΛΑΪΚΩΝ ΑΓΟΡΩΝ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l-G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ΑΝΤΙΚΑΤΑΣΤΑΣΗ ΠΑΡ.4 ΑΡ. 66 Ν4849/21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179512" y="5445224"/>
            <a:ext cx="8784976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ΚΥΡΩΤΙΚΟ ΠΛΑΙΣΙΟ ΣΥΜΦΩΝΑ  ΜΕ ΤΟ 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Άρθρο 21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Ειδικές κυρώσεις για εκπτώσεις, προσφορές και μη νόμιμη λειτουργία τις Κυριακές (άρθρο 8 της Οδηγίας 98/6/ΕΚ)</a:t>
            </a:r>
          </a:p>
        </p:txBody>
      </p:sp>
      <p:sp>
        <p:nvSpPr>
          <p:cNvPr id="8" name="Ορθογώνιο 7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Λειτουργία Αγοράς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ιζόντιος πάπυρος"/>
          <p:cNvSpPr/>
          <p:nvPr/>
        </p:nvSpPr>
        <p:spPr>
          <a:xfrm>
            <a:off x="467544" y="1052736"/>
            <a:ext cx="8352928" cy="4320480"/>
          </a:xfrm>
          <a:prstGeom prst="horizontalScroll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800" b="1" u="sng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ΤΕΛΕΥΤΑΙΑ  ΤΡΟΠΟΠΟΙΗΣΗ</a:t>
            </a:r>
          </a:p>
          <a:p>
            <a:pPr algn="ctr"/>
            <a:endParaRPr lang="el-GR" sz="2800" b="1" u="sng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ΝΟΜΟΣ 5039/2023 (Α΄ 83/3-4-23)</a:t>
            </a:r>
          </a:p>
          <a:p>
            <a:pPr algn="ctr"/>
            <a:r>
              <a:rPr lang="el-G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ΚΕΦ. Β ΚΑΝΟΝΕΣ ΡΥΘΜΙΣΗΣ ΑΓΟΡΑΣ</a:t>
            </a:r>
          </a:p>
          <a:p>
            <a:pPr algn="ctr"/>
            <a:r>
              <a:rPr lang="el-GR" sz="28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ΑΡΘΡΟ 137</a:t>
            </a:r>
          </a:p>
          <a:p>
            <a:pPr algn="ctr"/>
            <a:r>
              <a:rPr lang="el-GR" sz="28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ΛΕΙΤΟΥΡΓΙΑ ΕΜΠΟΡΙΚΩΝ ΚΑΤΑΣΤΗΜΑΤΩΝ</a:t>
            </a:r>
            <a:endParaRPr lang="el-GR" sz="3600" b="1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179512" y="5373216"/>
            <a:ext cx="8784976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ΚΥΡΩΤΙΚΟ ΠΛΑΙΣΙΟ ΣΥΜΦΩΝΑ  ΜΕ ΤΟ </a:t>
            </a:r>
          </a:p>
          <a:p>
            <a:pPr algn="ctr"/>
            <a:r>
              <a:rPr lang="el-GR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Άρθρο 21</a:t>
            </a:r>
          </a:p>
          <a:p>
            <a:pPr algn="ctr"/>
            <a:r>
              <a:rPr lang="el-GR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Ειδικές κυρώσεις για εκπτώσεις, προσφορές και μη νόμιμη λειτουργία τις Κυριακές (άρθρο 8 της Οδηγίας 98/6/ΕΚ)</a:t>
            </a:r>
          </a:p>
        </p:txBody>
      </p:sp>
      <p:sp>
        <p:nvSpPr>
          <p:cNvPr id="8" name="Ορθογώνιο 7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16 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977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2376264"/>
          </a:xfrm>
          <a:solidFill>
            <a:schemeClr val="bg2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40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ΘΕΣΜΙΚΟ ΠΛΑΙΣΙΟ </a:t>
            </a:r>
          </a:p>
          <a:p>
            <a:pPr algn="ctr"/>
            <a:r>
              <a:rPr lang="el-GR" sz="40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ΕΠΟΠΤΕΙΑΣ ΤΗΣ ΑΓΟΡΑΣ</a:t>
            </a:r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l-G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ΝΟΜΟΣ 4177/2013 (ΦΕΚ Α΄173/8.8.2013) </a:t>
            </a:r>
          </a:p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«Κανόνες ρύθμισης </a:t>
            </a:r>
          </a:p>
          <a:p>
            <a:pPr algn="ctr"/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της αγοράς προϊόντων </a:t>
            </a:r>
          </a:p>
          <a:p>
            <a:pPr algn="ctr"/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της παροχής υπηρεσιών </a:t>
            </a:r>
          </a:p>
          <a:p>
            <a:pPr algn="ctr"/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άλλες διατάξεις»</a:t>
            </a:r>
          </a:p>
          <a:p>
            <a:pPr algn="ctr"/>
            <a:endParaRPr lang="el-G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Λειτουργία Αγοράς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Άρθρο 3</a:t>
            </a:r>
          </a:p>
          <a:p>
            <a:pPr algn="ctr"/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Γενικές αρχές που διέπουν </a:t>
            </a:r>
          </a:p>
          <a:p>
            <a:pPr algn="ctr"/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τη διακίνηση και εμπορία </a:t>
            </a:r>
          </a:p>
          <a:p>
            <a:pPr algn="ctr"/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προϊόντων και υπηρεσιών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323528" y="1412776"/>
            <a:ext cx="2232248" cy="3528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Όποιος </a:t>
            </a:r>
          </a:p>
          <a:p>
            <a:pPr algn="ctr"/>
            <a:endParaRPr lang="el-G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διακινεί προϊόντα </a:t>
            </a:r>
          </a:p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ή</a:t>
            </a:r>
          </a:p>
          <a:p>
            <a:pPr algn="ctr"/>
            <a:r>
              <a:rPr lang="el-GR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παρέχει υπηρεσίες</a:t>
            </a:r>
            <a:endParaRPr lang="el-GR" sz="2800" u="sng" dirty="0"/>
          </a:p>
        </p:txBody>
      </p:sp>
      <p:sp>
        <p:nvSpPr>
          <p:cNvPr id="6" name="5 - Ορθογώνιο"/>
          <p:cNvSpPr/>
          <p:nvPr/>
        </p:nvSpPr>
        <p:spPr>
          <a:xfrm>
            <a:off x="5796136" y="1268760"/>
            <a:ext cx="280831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Ορθή, έγκυρη και έγκαιρη ενημέρωση του καταναλωτή</a:t>
            </a:r>
            <a:endParaRPr lang="el-GR" sz="2400" dirty="0"/>
          </a:p>
        </p:txBody>
      </p:sp>
      <p:sp>
        <p:nvSpPr>
          <p:cNvPr id="7" name="6 - Ορθογώνιο"/>
          <p:cNvSpPr/>
          <p:nvPr/>
        </p:nvSpPr>
        <p:spPr>
          <a:xfrm>
            <a:off x="5796136" y="3789040"/>
            <a:ext cx="295232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Τήρηση των κανόνες υγιεινής και ασφάλειας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5796136" y="2492896"/>
            <a:ext cx="288032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Ορθότητα </a:t>
            </a:r>
          </a:p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συναλλαγής</a:t>
            </a:r>
          </a:p>
        </p:txBody>
      </p:sp>
      <p:sp>
        <p:nvSpPr>
          <p:cNvPr id="10" name="9 - Δεξιό βέλος"/>
          <p:cNvSpPr/>
          <p:nvPr/>
        </p:nvSpPr>
        <p:spPr>
          <a:xfrm>
            <a:off x="3059832" y="1916832"/>
            <a:ext cx="2448272" cy="21408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υποχρεούται να εξασφαλίζει </a:t>
            </a:r>
            <a:endParaRPr lang="el-GR" sz="2400" dirty="0">
              <a:solidFill>
                <a:srgbClr val="92D050"/>
              </a:solidFill>
            </a:endParaRPr>
          </a:p>
        </p:txBody>
      </p:sp>
      <p:sp>
        <p:nvSpPr>
          <p:cNvPr id="11" name="Ορθογώνιο 10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3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Άρθρο 6</a:t>
            </a:r>
          </a:p>
          <a:p>
            <a:pPr algn="ctr"/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Επισήμανση τροφίμων</a:t>
            </a:r>
          </a:p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79512" y="1628800"/>
            <a:ext cx="3024336" cy="2736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Τα </a:t>
            </a:r>
          </a:p>
          <a:p>
            <a:pPr algn="ctr"/>
            <a:r>
              <a:rPr lang="el-G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προσυσκευασμένα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τρόφιμα</a:t>
            </a:r>
            <a:endParaRPr lang="el-GR" sz="2800" u="sng" dirty="0"/>
          </a:p>
        </p:txBody>
      </p:sp>
      <p:sp>
        <p:nvSpPr>
          <p:cNvPr id="6" name="5 - Ορθογώνιο"/>
          <p:cNvSpPr/>
          <p:nvPr/>
        </p:nvSpPr>
        <p:spPr>
          <a:xfrm>
            <a:off x="6012160" y="1268760"/>
            <a:ext cx="295232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Άρθρο 11 του Κώδικα Τροφίμων και Ποτών</a:t>
            </a:r>
            <a:endParaRPr lang="el-GR" sz="2400" dirty="0"/>
          </a:p>
        </p:txBody>
      </p:sp>
      <p:sp>
        <p:nvSpPr>
          <p:cNvPr id="7" name="6 - Ορθογώνιο"/>
          <p:cNvSpPr/>
          <p:nvPr/>
        </p:nvSpPr>
        <p:spPr>
          <a:xfrm>
            <a:off x="6012160" y="3789040"/>
            <a:ext cx="295232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Γεωγραφικές ενδείξεις </a:t>
            </a:r>
          </a:p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ΠΟΠ/ΠΓΕ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6012160" y="2492896"/>
            <a:ext cx="295232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Κανονισμό (ΕΕ) αριθ. 1169/2011</a:t>
            </a:r>
          </a:p>
        </p:txBody>
      </p:sp>
      <p:sp>
        <p:nvSpPr>
          <p:cNvPr id="10" name="9 - Δεξιό βέλος"/>
          <p:cNvSpPr/>
          <p:nvPr/>
        </p:nvSpPr>
        <p:spPr>
          <a:xfrm>
            <a:off x="3419872" y="1700808"/>
            <a:ext cx="2448272" cy="23568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l-GR" sz="24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διατίθενται στον τελικό καταναλωτή</a:t>
            </a:r>
            <a:endParaRPr lang="el-GR" sz="2400" dirty="0">
              <a:solidFill>
                <a:srgbClr val="92D05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179512" y="5373216"/>
            <a:ext cx="8712968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ΚΥΡΩΤΙΚΟ ΠΛΑΙΣΙΟ ΣΥΜΦΩΝΑ  ΜΕ ΤΟ 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ΚΕΦΑΛΑΙΟ 1 - ΚΑΝΟΝΩΝ ΔΙΕΠΠΥ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ΕΠΑΡΚΗΣ ΠΛΗΡΟΦΟΡΗΣΗ ΚΑΤΑΝΑΛΩΤΩΝ ΤΗΡΗΣΗ ΠΙΝΑΚΙΔΩΝ ΚΑΙ ΑΛΛΕΣ ΔΙΑΤΑΞΕΙΣ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Ορθογώνιο 10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6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12871</TotalTime>
  <Words>964</Words>
  <Application>Microsoft Office PowerPoint</Application>
  <PresentationFormat>Προβολή στην οθόνη (4:3)</PresentationFormat>
  <Paragraphs>268</Paragraphs>
  <Slides>30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8" baseType="lpstr">
      <vt:lpstr>Calibri</vt:lpstr>
      <vt:lpstr>Lucida Sans Unicode</vt:lpstr>
      <vt:lpstr>Tahoma</vt:lpstr>
      <vt:lpstr>Times New Roman</vt:lpstr>
      <vt:lpstr>Verdana</vt:lpstr>
      <vt:lpstr>Wingdings 2</vt:lpstr>
      <vt:lpstr>Wingdings 3</vt:lpstr>
      <vt:lpstr>Συγκέντρωση</vt:lpstr>
      <vt:lpstr>ΕΠΟΠΤΕΙΑ ΤΗΣ ΑΓΟΡΑΣ ΚΑΙ ΔΙΥΠΗΡΕΣΙΑΚΗ ΣΥΝΕΡΓΑΣΙΑ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Dimitris</dc:creator>
  <cp:lastModifiedBy>Αναστασία Καλογεροπούλου</cp:lastModifiedBy>
  <cp:revision>125</cp:revision>
  <dcterms:created xsi:type="dcterms:W3CDTF">2022-09-25T08:42:22Z</dcterms:created>
  <dcterms:modified xsi:type="dcterms:W3CDTF">2023-04-26T08:49:47Z</dcterms:modified>
</cp:coreProperties>
</file>