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sldIdLst>
    <p:sldId id="286" r:id="rId2"/>
    <p:sldId id="420" r:id="rId3"/>
    <p:sldId id="421" r:id="rId4"/>
    <p:sldId id="292" r:id="rId5"/>
    <p:sldId id="294" r:id="rId6"/>
    <p:sldId id="319" r:id="rId7"/>
    <p:sldId id="322" r:id="rId8"/>
    <p:sldId id="343" r:id="rId9"/>
    <p:sldId id="344" r:id="rId10"/>
    <p:sldId id="347" r:id="rId11"/>
    <p:sldId id="348" r:id="rId12"/>
    <p:sldId id="350" r:id="rId13"/>
    <p:sldId id="351" r:id="rId14"/>
    <p:sldId id="352" r:id="rId15"/>
    <p:sldId id="354" r:id="rId16"/>
    <p:sldId id="353" r:id="rId17"/>
    <p:sldId id="355" r:id="rId18"/>
    <p:sldId id="356" r:id="rId19"/>
    <p:sldId id="349" r:id="rId20"/>
    <p:sldId id="358" r:id="rId21"/>
    <p:sldId id="258" r:id="rId22"/>
    <p:sldId id="264" r:id="rId23"/>
    <p:sldId id="265" r:id="rId24"/>
    <p:sldId id="269" r:id="rId25"/>
    <p:sldId id="272" r:id="rId2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55" autoAdjust="0"/>
    <p:restoredTop sz="94624" autoAdjust="0"/>
  </p:normalViewPr>
  <p:slideViewPr>
    <p:cSldViewPr>
      <p:cViewPr varScale="1">
        <p:scale>
          <a:sx n="105" d="100"/>
          <a:sy n="105" d="100"/>
        </p:scale>
        <p:origin x="1542" y="114"/>
      </p:cViewPr>
      <p:guideLst/>
    </p:cSldViewPr>
  </p:slideViewPr>
  <p:outlineViewPr>
    <p:cViewPr>
      <p:scale>
        <a:sx n="33" d="100"/>
        <a:sy n="33" d="100"/>
      </p:scale>
      <p:origin x="18" y="122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4C089-E4D1-4CF4-B35C-641F1E329162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29937-F4A2-4E4B-8149-EFB688B39BC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319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του τίτλου</a:t>
            </a:r>
            <a:endParaRPr kumimoji="0" lang="en-US" dirty="0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  <a:p>
            <a:pPr lvl="1" eaLnBrk="1" latinLnBrk="0" hangingPunct="1"/>
            <a:r>
              <a:rPr kumimoji="0" lang="el-GR" dirty="0" smtClean="0"/>
              <a:t>Δεύτερου επιπέδου</a:t>
            </a:r>
          </a:p>
          <a:p>
            <a:pPr lvl="2" eaLnBrk="1" latinLnBrk="0" hangingPunct="1"/>
            <a:r>
              <a:rPr kumimoji="0" lang="el-GR" dirty="0" smtClean="0"/>
              <a:t>Τρίτου επιπέδου</a:t>
            </a:r>
          </a:p>
          <a:p>
            <a:pPr lvl="3" eaLnBrk="1" latinLnBrk="0" hangingPunct="1"/>
            <a:r>
              <a:rPr kumimoji="0" lang="el-GR" dirty="0" smtClean="0"/>
              <a:t>Τέταρτου επιπέδου</a:t>
            </a:r>
          </a:p>
          <a:p>
            <a:pPr lvl="4" eaLnBrk="1" latinLnBrk="0" hangingPunct="1"/>
            <a:r>
              <a:rPr kumimoji="0" lang="el-GR" dirty="0" smtClean="0"/>
              <a:t>Πέμπτου επιπέδου</a:t>
            </a:r>
            <a:endParaRPr kumimoji="0" lang="en-US" dirty="0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86409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l-GR" sz="2200" u="sng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ΕΠΟΠΤΕΙΑ ΤΗΣ ΑΓΟΡΑΣ</a:t>
            </a:r>
            <a:r>
              <a:rPr lang="el-GR" sz="22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l-GR" sz="22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l-GR" sz="2200" u="sng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ΚΑΙ ΔΙΥΠΗΡΕΣΙΑΚΗ ΣΥΝΕΡΓΑΣΙΑ</a:t>
            </a:r>
            <a:endParaRPr lang="el-GR" sz="22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412776"/>
            <a:ext cx="7772400" cy="339853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400" b="1" u="sng" dirty="0" smtClean="0">
                <a:latin typeface="Times New Roman" pitchFamily="18" charset="0"/>
                <a:cs typeface="Times New Roman" pitchFamily="18" charset="0"/>
              </a:rPr>
              <a:t>ΘΕΣΜΙΚΟ ΠΛΑΙΣΙΟ ΛΕΙΤΟΥΡΓΙΑΣ ΑΓΟΡΑΣ</a:t>
            </a:r>
            <a:endParaRPr lang="el-GR" sz="2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864095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sz="2300" u="sng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ΕΠΟΠΤΕΙΑ ΤΗΣ ΑΓΟΡΑΣ</a:t>
            </a:r>
            <a:r>
              <a:rPr lang="el-GR" sz="23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l-GR" sz="23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l-GR" sz="2300" u="sng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ΚΑΙ ΔΙΥΠΗΡΕΣΙΑΚΗ </a:t>
            </a:r>
            <a:r>
              <a:rPr lang="el-GR" sz="2300" u="sng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ΣΥΝΕΡΓΑΣΙΑ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  <a:solidFill>
            <a:schemeClr val="bg1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ΚΑΤ’ ΕΞΟΥΣΙΟΔΟΤΗΣΗ ΤΟΥ ΝΟΜΟΥ </a:t>
            </a:r>
          </a:p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4177/2013 (Α΄173)</a:t>
            </a:r>
          </a:p>
          <a:p>
            <a:pPr algn="ctr"/>
            <a:r>
              <a:rPr lang="el-G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ΥΠΟΥΡΓΙΚΗ ΑΠΟΦΑΣΗ</a:t>
            </a:r>
          </a:p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Σύμφωνα με την </a:t>
            </a:r>
            <a:r>
              <a:rPr lang="el-G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παρ. 3 του Άρθρου 4</a:t>
            </a:r>
          </a:p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«Ρυθμίσεις για τη διακίνηση και εμπορία προϊόντων και την παροχή υπηρεσιών»</a:t>
            </a:r>
          </a:p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endParaRPr 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  <a:solidFill>
            <a:schemeClr val="bg1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παρ. 3 του Άρθρου  4</a:t>
            </a:r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 απόφαση του Υπουργού Ανάπτυξης και Ανταγωνιστικότητας, κατόπιν γνώμης της Επιτροπής Ανταγωνισμού και </a:t>
            </a:r>
            <a:r>
              <a:rPr lang="el-GR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εφόσον αυτό επιβάλλεται από λόγους δημοσίου συμφέροντος</a:t>
            </a: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μπορεί να καθορίζονται για </a:t>
            </a:r>
            <a:r>
              <a:rPr lang="el-GR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συγκεκριμένες περιπτώσεις ανώτατες τιμές πώλησης προϊόντων</a:t>
            </a: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σε επίπεδο χονδρικής ή λιανικής και </a:t>
            </a:r>
            <a:r>
              <a:rPr lang="el-GR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παροχής υπηρεσιών</a:t>
            </a: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όταν </a:t>
            </a:r>
            <a:r>
              <a:rPr lang="el-GR" sz="35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εξ αντικειμένου δεν είναι εφικτό να λειτουργήσει ο ανταγωνισμός</a:t>
            </a: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6004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Άρθρο 115</a:t>
            </a:r>
          </a:p>
          <a:p>
            <a:pPr algn="ctr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Καθορισμός ανώτατων τιμών σε </a:t>
            </a:r>
          </a:p>
          <a:p>
            <a:pPr algn="ctr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συγκεκριμένα σημεία πώλησης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6004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Για λόγους δημοσίου συμφέροντος </a:t>
            </a:r>
          </a:p>
          <a:p>
            <a:pPr algn="ctr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καθορίζονται ανώτατες τιμές πώλησης </a:t>
            </a:r>
          </a:p>
          <a:p>
            <a:pPr algn="ctr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για συγκεκριμένα προϊόντα, </a:t>
            </a:r>
          </a:p>
          <a:p>
            <a:pPr algn="ctr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τα οποία αναφέρονται στον Πίνακα 1</a:t>
            </a:r>
            <a:endParaRPr lang="el-GR" sz="28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Δ.Ι.Ε.Π.Π.Υ., </a:t>
            </a:r>
            <a:r>
              <a:rPr lang="el-GR" sz="25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115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237516"/>
              </p:ext>
            </p:extLst>
          </p:nvPr>
        </p:nvGraphicFramePr>
        <p:xfrm>
          <a:off x="611560" y="1412776"/>
          <a:ext cx="7992888" cy="3312368"/>
        </p:xfrm>
        <a:graphic>
          <a:graphicData uri="http://schemas.openxmlformats.org/drawingml/2006/table">
            <a:tbl>
              <a:tblPr/>
              <a:tblGrid>
                <a:gridCol w="7992888"/>
              </a:tblGrid>
              <a:tr h="375292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ΠΙΝΑΚΑΣ 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– ΠΡΟΪΟΝΤΑ</a:t>
                      </a:r>
                      <a:endParaRPr lang="el-GR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37076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Εμφιαλωμένο νερό σε συσκευασία των 500 </a:t>
                      </a:r>
                      <a:r>
                        <a:rPr lang="en-US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ml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(0,5 </a:t>
                      </a:r>
                      <a:r>
                        <a:rPr lang="en-US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εντός ή εκτός 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ψυγείου</a:t>
                      </a:r>
                      <a:endParaRPr lang="el-GR" sz="18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Εμφιαλωμένο νερό σε συσκευασία των 750 </a:t>
                      </a:r>
                      <a:r>
                        <a:rPr lang="en-US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ml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(0,75</a:t>
                      </a:r>
                      <a:r>
                        <a:rPr lang="en-US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εντός ή εκτός 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ψυγείου.</a:t>
                      </a:r>
                      <a:endParaRPr lang="el-GR" sz="1800" b="1" kern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Τοστ 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με ζαμπόν και τυρί ή σάντουιτς με ζαμπόν και τυρί, ψημένο ή 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άψητο.</a:t>
                      </a:r>
                      <a:endParaRPr lang="el-GR" sz="1800" b="1" kern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Τοστ 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με τυρί ή σάντουιτς με τυρί, ψημένο ή 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άψητο.</a:t>
                      </a:r>
                      <a:endParaRPr lang="el-GR" sz="1800" b="1" kern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Καφές 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ρόφημα ελληνικός 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μονός.</a:t>
                      </a:r>
                      <a:endParaRPr lang="el-GR" sz="1800" b="1" kern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Καφές 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ρόφημα φίλτρου (γαλλικός κλπ.) 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μονός.</a:t>
                      </a:r>
                      <a:endParaRPr lang="el-GR" sz="1800" b="1" kern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Καφές 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ρόφημα εσπρέσο μονός ζεστός ή κρύος (</a:t>
                      </a:r>
                      <a:r>
                        <a:rPr lang="el-GR" sz="1800" b="1" kern="15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φρέντο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).</a:t>
                      </a:r>
                      <a:endParaRPr lang="el-GR" sz="1800" b="1" kern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Καφές 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ρόφημα στιγμιαίος ζεστός ή κρύος (τύπου φραπέ κ.λπ.) 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μονός.</a:t>
                      </a:r>
                      <a:endParaRPr lang="el-GR" sz="1800" b="1" kern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Τσάι 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ρόφημα (ζεστό ή κρύο).</a:t>
                      </a:r>
                      <a:endParaRPr lang="el-GR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Ορθογώνιο 4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Δ.Ι.Ε.Π.Π.Υ., </a:t>
            </a:r>
            <a:r>
              <a:rPr lang="el-GR" sz="25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115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611560" y="1628800"/>
            <a:ext cx="1944216" cy="331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u="sng" dirty="0" smtClean="0">
                <a:latin typeface="Times New Roman" pitchFamily="18" charset="0"/>
                <a:cs typeface="Times New Roman" pitchFamily="18" charset="0"/>
              </a:rPr>
              <a:t>Σημεία πώλησης </a:t>
            </a:r>
            <a:endParaRPr lang="el-GR" sz="3200" dirty="0"/>
          </a:p>
        </p:txBody>
      </p:sp>
      <p:sp>
        <p:nvSpPr>
          <p:cNvPr id="5" name="4 - Ορθογώνιο"/>
          <p:cNvSpPr/>
          <p:nvPr/>
        </p:nvSpPr>
        <p:spPr>
          <a:xfrm>
            <a:off x="3203848" y="1628800"/>
            <a:ext cx="2808312" cy="3240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Αναψυκτήρια </a:t>
            </a:r>
          </a:p>
          <a:p>
            <a:pPr lvl="0" algn="just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Μπαρ</a:t>
            </a:r>
          </a:p>
          <a:p>
            <a:pPr lvl="0" algn="just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Καφέ μπαρ</a:t>
            </a:r>
          </a:p>
          <a:p>
            <a:pPr lvl="0" algn="just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Εστιατόρια </a:t>
            </a:r>
          </a:p>
          <a:p>
            <a:pPr lvl="0" algn="just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Κ.Υ.Ε.</a:t>
            </a:r>
          </a:p>
          <a:p>
            <a:pPr lvl="0" algn="just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Αυτόματους πωλητές </a:t>
            </a:r>
          </a:p>
          <a:p>
            <a:pPr lvl="0" algn="just"/>
            <a:r>
              <a:rPr lang="el-GR" sz="2800" b="1" dirty="0" err="1" smtClean="0">
                <a:latin typeface="Times New Roman" pitchFamily="18" charset="0"/>
                <a:cs typeface="Times New Roman" pitchFamily="18" charset="0"/>
              </a:rPr>
              <a:t>κ.λπ</a:t>
            </a:r>
            <a:endParaRPr lang="el-GR" sz="2800" dirty="0"/>
          </a:p>
        </p:txBody>
      </p:sp>
      <p:sp>
        <p:nvSpPr>
          <p:cNvPr id="7" name="6 - Ορθογώνιο"/>
          <p:cNvSpPr/>
          <p:nvPr/>
        </p:nvSpPr>
        <p:spPr>
          <a:xfrm>
            <a:off x="6444208" y="1628800"/>
            <a:ext cx="2210544" cy="3240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ΔΕΝ ΛΕΙΤΟΥΡΓΕΙ </a:t>
            </a:r>
          </a:p>
          <a:p>
            <a:pPr algn="ctr"/>
            <a:r>
              <a:rPr lang="el-G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Ο ΑΝΤΑΓΩΝΙΣΜΟΣ 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8" name="7 - Απαγορευτικό σήμα"/>
          <p:cNvSpPr/>
          <p:nvPr/>
        </p:nvSpPr>
        <p:spPr>
          <a:xfrm>
            <a:off x="7164288" y="1772816"/>
            <a:ext cx="914400" cy="91440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Δ.Ι.Ε.Π.Π.Υ., </a:t>
            </a:r>
            <a:r>
              <a:rPr lang="el-GR" sz="25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115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323088"/>
              </p:ext>
            </p:extLst>
          </p:nvPr>
        </p:nvGraphicFramePr>
        <p:xfrm>
          <a:off x="611559" y="1412776"/>
          <a:ext cx="7848872" cy="5253228"/>
        </p:xfrm>
        <a:graphic>
          <a:graphicData uri="http://schemas.openxmlformats.org/drawingml/2006/table">
            <a:tbl>
              <a:tblPr/>
              <a:tblGrid>
                <a:gridCol w="7793924"/>
                <a:gridCol w="54948"/>
              </a:tblGrid>
              <a:tr h="240355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ΠΙΝΑΚΑΣ 2: Χώροι - 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σημεία</a:t>
                      </a:r>
                      <a:endParaRPr lang="el-GR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000">
                        <a:latin typeface="Calibri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44065"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α. Εντός 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αερολιμένων της 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χώρας.</a:t>
                      </a:r>
                      <a:endParaRPr lang="el-GR" sz="1800" b="1" kern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57188" indent="-265113" algn="just">
                        <a:spcAft>
                          <a:spcPts val="0"/>
                        </a:spcAft>
                      </a:pPr>
                      <a:r>
                        <a:rPr lang="el-GR" sz="1800" b="1" kern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β.</a:t>
                      </a:r>
                      <a:r>
                        <a:rPr lang="el-GR" sz="1800" b="1" kern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Εντός 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αθλητικών χώρων (στάδια, γήπεδα κλπ.), έστω και αν οι χώροι αυτοί 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παραχωρούνται 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και για άλλες εκδηλώσεις, πέραν των διεξαγόμενων αθλητικών 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οργανώσεων.</a:t>
                      </a:r>
                      <a:endParaRPr lang="el-GR" sz="1800" b="1" kern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57188" indent="-265113" algn="just">
                        <a:spcAft>
                          <a:spcPts val="0"/>
                        </a:spcAft>
                      </a:pPr>
                      <a:r>
                        <a:rPr lang="el-GR" sz="1800" b="1" kern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γ.</a:t>
                      </a:r>
                      <a:r>
                        <a:rPr lang="el-GR" sz="1800" b="1" kern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Εντός 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αρχαιολογικών χώρων, ανεξαρτήτως αν στους χώρους αυτούς λειτουργεί ή όχι μουσείο αρχαιοτήτων. Χώροι εντός των οποίων λειτουργεί 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μουσείο.</a:t>
                      </a:r>
                      <a:endParaRPr lang="el-GR" sz="1800" b="1" kern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57188" indent="-265113" algn="just">
                        <a:spcAft>
                          <a:spcPts val="0"/>
                        </a:spcAft>
                      </a:pPr>
                      <a:r>
                        <a:rPr lang="el-GR" sz="1800" b="1" kern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δ. 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Εντός 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των επιβατικών πλοίων πάσης φύσεως (οχηματαγωγών ή μη), που εκτελούν αποκλειστικά και μόνο πλόες εσωτερικών γραμμών (όχι των κρουαζιερόπλοιων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).</a:t>
                      </a:r>
                      <a:endParaRPr lang="el-GR" sz="1800" b="1" kern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57188" indent="-265113" algn="just">
                        <a:spcAft>
                          <a:spcPts val="0"/>
                        </a:spcAft>
                      </a:pPr>
                      <a:r>
                        <a:rPr lang="el-GR" sz="1800" b="1" kern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ε.</a:t>
                      </a:r>
                      <a:r>
                        <a:rPr lang="el-GR" sz="1800" b="1" kern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Εντός 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των επιβατικών αμαξοστοιχιών του Ο.Σ.Ε. και εντός των σιδηροδρομικών σταθμών του Ο.Σ.Ε.</a:t>
                      </a:r>
                      <a:endParaRPr lang="el-GR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70510" marR="103505" indent="-270510"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στ. Εντός κινηματογράφων και θεάτρων, καθώς και σε οργανωμένες παραλίες με εισιτήριο εισόδου (</a:t>
                      </a:r>
                      <a:r>
                        <a:rPr lang="el-GR" sz="1800" b="1" kern="15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πλάζ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).</a:t>
                      </a:r>
                      <a:endParaRPr lang="el-GR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0170" marR="103505"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ζ.  Εντός δικαστηρίων, νοσοκομείων, κλινικών και ευαγών ιδρυμάτων.</a:t>
                      </a:r>
                      <a:endParaRPr lang="el-GR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0170" marR="103505" algn="just">
                        <a:spcAft>
                          <a:spcPts val="0"/>
                        </a:spcAft>
                      </a:pP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η. Εντός σταθμών υπεραστικών λεωφορείων.</a:t>
                      </a:r>
                      <a:endParaRPr lang="el-GR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70510" marR="103505" indent="-180340" algn="just">
                        <a:spcAft>
                          <a:spcPts val="0"/>
                        </a:spcAft>
                      </a:pP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θ. Χώροι δικαιοδοσίας Ιδρυμάτων Ανώτερης και Ανώτατης Εκπαίδευσης, Τεχνικών Σχολών και λοιπών Σχολών, μη κατονομαζομένων.</a:t>
                      </a:r>
                      <a:endParaRPr lang="el-GR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000" dirty="0">
                        <a:latin typeface="Calibri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Ορθογώνιο 5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Δ.Ι.Ε.Π.Π.Υ., α. 115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Κύβος"/>
          <p:cNvSpPr/>
          <p:nvPr/>
        </p:nvSpPr>
        <p:spPr>
          <a:xfrm>
            <a:off x="179512" y="1484784"/>
            <a:ext cx="2520280" cy="3600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Κυλικεία, δημοσίων και ιδιωτικών σχολείων </a:t>
            </a:r>
            <a:endParaRPr lang="el-GR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9 - Πίνακας"/>
          <p:cNvGraphicFramePr>
            <a:graphicFrameLocks noGrp="1"/>
          </p:cNvGraphicFramePr>
          <p:nvPr/>
        </p:nvGraphicFramePr>
        <p:xfrm>
          <a:off x="2771800" y="1484784"/>
          <a:ext cx="6120680" cy="3672408"/>
        </p:xfrm>
        <a:graphic>
          <a:graphicData uri="http://schemas.openxmlformats.org/drawingml/2006/table">
            <a:tbl>
              <a:tblPr/>
              <a:tblGrid>
                <a:gridCol w="5533765"/>
                <a:gridCol w="586915"/>
              </a:tblGrid>
              <a:tr h="584536">
                <a:tc>
                  <a:txBody>
                    <a:bodyPr/>
                    <a:lstStyle/>
                    <a:p>
                      <a:pPr marL="276860" marR="46990" indent="-186690" algn="just"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Times New Roman"/>
                          <a:ea typeface="Times New Roman"/>
                          <a:cs typeface="Times New Roman"/>
                        </a:rPr>
                        <a:t>α. Σάντουιτς ή τοστ από ψωμί ολικής  άλεσης ή λευκό, με τυρί (με προσθήκη ή μη λαχανικών, τομάτας, ελαιολάδου και άλλων)</a:t>
                      </a:r>
                      <a:endParaRPr lang="el-GR" sz="1400" b="1" dirty="0"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369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Times New Roman"/>
                          <a:ea typeface="Times New Roman"/>
                          <a:cs typeface="Times New Roman"/>
                        </a:rPr>
                        <a:t>1,20</a:t>
                      </a:r>
                      <a:endParaRPr lang="el-GR" sz="1400" b="1"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8369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62438">
                <a:tc>
                  <a:txBody>
                    <a:bodyPr/>
                    <a:lstStyle/>
                    <a:p>
                      <a:pPr marL="276860" marR="46990" indent="-180340" algn="just"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Times New Roman"/>
                          <a:ea typeface="Times New Roman"/>
                          <a:cs typeface="Times New Roman"/>
                        </a:rPr>
                        <a:t>β. Σάντουιτς ή τοστ από ψωμί ολικής  άλεσης ή λευκό με τυρί και γαλοπούλα (με προσθήκη ή μη λαχανικών, τομάτας ελαιολάδου και άλλων)          </a:t>
                      </a:r>
                      <a:endParaRPr lang="el-GR" sz="1400" b="1" dirty="0"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369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Times New Roman"/>
                          <a:ea typeface="Times New Roman"/>
                          <a:cs typeface="Times New Roman"/>
                        </a:rPr>
                        <a:t>1,50</a:t>
                      </a:r>
                      <a:endParaRPr lang="el-GR" sz="1400" b="1" dirty="0"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8369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62438">
                <a:tc>
                  <a:txBody>
                    <a:bodyPr/>
                    <a:lstStyle/>
                    <a:p>
                      <a:pPr marL="276860" marR="46990" indent="-180340" algn="just"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Times New Roman"/>
                          <a:ea typeface="Times New Roman"/>
                          <a:cs typeface="Times New Roman"/>
                        </a:rPr>
                        <a:t>γ. Απλό αρτοσκεύασμα - Κουλούρι </a:t>
                      </a:r>
                      <a:r>
                        <a:rPr lang="el-GR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σησαμένιο</a:t>
                      </a:r>
                      <a:r>
                        <a:rPr lang="el-GR" sz="1400" b="1" dirty="0">
                          <a:latin typeface="Times New Roman"/>
                          <a:ea typeface="Times New Roman"/>
                          <a:cs typeface="Times New Roman"/>
                        </a:rPr>
                        <a:t> ολικής άλεσης πλούσιο σε φυτικές ίνες ή λευκό, σε ατομική συσκευασία τουλάχιστον 95 γραμμαρίων.</a:t>
                      </a:r>
                      <a:endParaRPr lang="el-GR" sz="1400" b="1" dirty="0"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369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62000" algn="l"/>
                          <a:tab pos="911860" algn="ctr"/>
                        </a:tabLst>
                      </a:pPr>
                      <a:r>
                        <a:rPr lang="el-GR" sz="1400" b="1">
                          <a:latin typeface="Times New Roman"/>
                          <a:ea typeface="Times New Roman"/>
                          <a:cs typeface="Times New Roman"/>
                        </a:rPr>
                        <a:t>0,60</a:t>
                      </a:r>
                      <a:endParaRPr lang="el-GR" sz="1400" b="1"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8369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marL="276860" marR="46990" indent="-186690" algn="just"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Times New Roman"/>
                          <a:ea typeface="Times New Roman"/>
                          <a:cs typeface="Times New Roman"/>
                        </a:rPr>
                        <a:t>δ. Τυρόπιτα – Πίτα λαχανικών σε ατομικές μερίδες των 140 </a:t>
                      </a:r>
                      <a:r>
                        <a:rPr lang="el-GR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γρ</a:t>
                      </a:r>
                      <a:r>
                        <a:rPr lang="el-GR" sz="14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l-GR" sz="1400" b="1" dirty="0"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369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Times New Roman"/>
                          <a:ea typeface="Times New Roman"/>
                          <a:cs typeface="Times New Roman"/>
                        </a:rPr>
                        <a:t>1,30</a:t>
                      </a:r>
                      <a:endParaRPr lang="el-GR" sz="1400" b="1"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8369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marL="276860" marR="46990" indent="-186690" algn="just"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Times New Roman"/>
                          <a:ea typeface="Times New Roman"/>
                          <a:cs typeface="Times New Roman"/>
                        </a:rPr>
                        <a:t>ε.  Εμφιαλωμένο νερό των 500 ml, εγχώριο ή μη, εντός ή εκτός ψυγείου                       </a:t>
                      </a:r>
                      <a:endParaRPr lang="el-GR" sz="1400" b="1" dirty="0"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369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Times New Roman"/>
                          <a:ea typeface="Times New Roman"/>
                          <a:cs typeface="Times New Roman"/>
                        </a:rPr>
                        <a:t>0,40</a:t>
                      </a:r>
                      <a:endParaRPr lang="el-GR" sz="1400" b="1"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8369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78460">
                <a:tc>
                  <a:txBody>
                    <a:bodyPr/>
                    <a:lstStyle/>
                    <a:p>
                      <a:pPr marL="276860" marR="46990" indent="-270510" algn="just"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Times New Roman"/>
                          <a:ea typeface="Times New Roman"/>
                          <a:cs typeface="Times New Roman"/>
                        </a:rPr>
                        <a:t>στ. Συσκευασμένοι φυσικοί χυμοί φρούτων και ομοειδών προϊόντων, χωρίς συντηρητικά και χωρίς προσθήκη ζάχαρης, σε ατομική συσκευασία των 250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ml</a:t>
                      </a:r>
                      <a:r>
                        <a:rPr lang="el-GR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l-GR" sz="1400" b="1" dirty="0"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369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Times New Roman"/>
                          <a:ea typeface="Times New Roman"/>
                          <a:cs typeface="Times New Roman"/>
                        </a:rPr>
                        <a:t>1,00</a:t>
                      </a:r>
                      <a:endParaRPr lang="el-GR" sz="1400" b="1" dirty="0"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8369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Ορθογώνιο 5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Δ.Ι.Ε.Π.Π.Υ., </a:t>
            </a:r>
            <a:r>
              <a:rPr lang="el-GR" sz="25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115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Διπλωμένη γωνία"/>
          <p:cNvSpPr/>
          <p:nvPr/>
        </p:nvSpPr>
        <p:spPr>
          <a:xfrm>
            <a:off x="3203848" y="1556792"/>
            <a:ext cx="5184576" cy="3384376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latin typeface="Times New Roman" pitchFamily="18" charset="0"/>
                <a:cs typeface="Times New Roman" pitchFamily="18" charset="0"/>
              </a:rPr>
              <a:t>ΤΡΟΠΟΠΟΙΗΣΗ </a:t>
            </a:r>
            <a:r>
              <a:rPr lang="el-G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ΠΑΡ. Δ </a:t>
            </a:r>
            <a:r>
              <a:rPr lang="el-GR" sz="3200" b="1" dirty="0" smtClean="0">
                <a:latin typeface="Times New Roman" pitchFamily="18" charset="0"/>
                <a:cs typeface="Times New Roman" pitchFamily="18" charset="0"/>
              </a:rPr>
              <a:t>ΤΟΥ ΑΡΘΡΟΥ 115 </a:t>
            </a:r>
          </a:p>
          <a:p>
            <a:pPr algn="ctr"/>
            <a:r>
              <a:rPr lang="el-G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ΚΥΛΙΚΕΙΑ ΣΧΟΛΕΙΩΝ</a:t>
            </a:r>
          </a:p>
        </p:txBody>
      </p:sp>
      <p:sp>
        <p:nvSpPr>
          <p:cNvPr id="5" name="4 - Κατακόρυφος πάπυρος"/>
          <p:cNvSpPr/>
          <p:nvPr/>
        </p:nvSpPr>
        <p:spPr>
          <a:xfrm>
            <a:off x="395536" y="1700808"/>
            <a:ext cx="2376264" cy="302433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latin typeface="Times New Roman" pitchFamily="18" charset="0"/>
                <a:cs typeface="Times New Roman" pitchFamily="18" charset="0"/>
              </a:rPr>
              <a:t>ΥΑ </a:t>
            </a:r>
          </a:p>
          <a:p>
            <a:pPr algn="ctr"/>
            <a:r>
              <a:rPr lang="el-GR" sz="3200" b="1" dirty="0" smtClean="0">
                <a:latin typeface="Times New Roman" pitchFamily="18" charset="0"/>
                <a:cs typeface="Times New Roman" pitchFamily="18" charset="0"/>
              </a:rPr>
              <a:t>84429/22 (Α΄4692)</a:t>
            </a:r>
            <a:endParaRPr lang="el-G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Δ.Ι.Ε.Π.Π.Υ., </a:t>
            </a:r>
            <a:r>
              <a:rPr lang="el-GR" sz="25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115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Διπλωμένη γωνία"/>
          <p:cNvSpPr/>
          <p:nvPr/>
        </p:nvSpPr>
        <p:spPr>
          <a:xfrm>
            <a:off x="3203848" y="1556792"/>
            <a:ext cx="5184576" cy="3384376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latin typeface="Times New Roman" pitchFamily="18" charset="0"/>
                <a:cs typeface="Times New Roman" pitchFamily="18" charset="0"/>
              </a:rPr>
              <a:t>ΤΡΟΠΟΠΟΙΗΣΗ ΤΟΥ ΑΡΘΡΟΥ 115 </a:t>
            </a:r>
          </a:p>
          <a:p>
            <a:pPr algn="ctr"/>
            <a:r>
              <a:rPr lang="el-G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ΣΤΟ ΣΥΝΟΛΟ ΤΟΥ</a:t>
            </a:r>
          </a:p>
        </p:txBody>
      </p:sp>
      <p:sp>
        <p:nvSpPr>
          <p:cNvPr id="5" name="4 - Κατακόρυφος πάπυρος"/>
          <p:cNvSpPr/>
          <p:nvPr/>
        </p:nvSpPr>
        <p:spPr>
          <a:xfrm>
            <a:off x="395536" y="1700808"/>
            <a:ext cx="2376264" cy="302433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latin typeface="Times New Roman" pitchFamily="18" charset="0"/>
                <a:cs typeface="Times New Roman" pitchFamily="18" charset="0"/>
              </a:rPr>
              <a:t>ΥΑ </a:t>
            </a:r>
          </a:p>
          <a:p>
            <a:pPr algn="ctr"/>
            <a:r>
              <a:rPr lang="el-GR" sz="3200" b="1" dirty="0" smtClean="0">
                <a:latin typeface="Times New Roman" pitchFamily="18" charset="0"/>
                <a:cs typeface="Times New Roman" pitchFamily="18" charset="0"/>
              </a:rPr>
              <a:t>94130/22 (Α΄5183)</a:t>
            </a:r>
            <a:endParaRPr lang="el-G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Δ.Ι.Ε.Π.Π.Υ., </a:t>
            </a:r>
            <a:r>
              <a:rPr lang="el-GR" sz="25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115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ιζόντιος πάπυρος"/>
          <p:cNvSpPr/>
          <p:nvPr/>
        </p:nvSpPr>
        <p:spPr>
          <a:xfrm>
            <a:off x="467544" y="1052736"/>
            <a:ext cx="8352928" cy="4320480"/>
          </a:xfrm>
          <a:prstGeom prst="horizontalScroll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ΤΕΛΕΥΤΑΙΑ  ΤΡΟΠΟΠΟΙΗΣΗ</a:t>
            </a:r>
          </a:p>
          <a:p>
            <a:pPr algn="ctr"/>
            <a:r>
              <a:rPr lang="el-G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ΝΟΜΟΣ 5019/2023 (Α΄ 27/14-2-23)</a:t>
            </a:r>
          </a:p>
          <a:p>
            <a:pPr algn="ctr"/>
            <a:r>
              <a:rPr lang="el-G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ΚΕΦ. Ε  ΔΙΑΤΑΞΕΙΣ  ΕΝΙΣΧΥΣΗΣ  </a:t>
            </a:r>
            <a:r>
              <a:rPr lang="el-GR" sz="2800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ΑΝΑΠΤΥΞΗΣ</a:t>
            </a:r>
            <a:r>
              <a:rPr lang="el-GR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l-GR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ΑΡΘΡΟ 79</a:t>
            </a:r>
          </a:p>
          <a:p>
            <a:pPr algn="ctr"/>
            <a:r>
              <a:rPr lang="el-GR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ΔΙΑΡΚΕΙΑ ΕΜΠΟΡΟΠΑΝΗΓΥΡΩΝ (+1 ΜΕΡΑ) ΣΥΝΟΛΟ : 8</a:t>
            </a:r>
            <a:endParaRPr lang="el-GR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79512" y="5373216"/>
            <a:ext cx="8784976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ΚΥΡΩΤΙΚΟ ΠΛΑΙΣΙΟ ΣΥΜΦΩΝΑ ΜΕ ΤΟ 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Άρθρο 21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Ειδικές κυρώσεις για εκπτώσεις, προσφορές και μη νόμιμη λειτουργία τις Κυριακές (άρθρο 8 της Οδηγίας 98/6/ΕΚ)</a:t>
            </a:r>
          </a:p>
        </p:txBody>
      </p:sp>
      <p:sp>
        <p:nvSpPr>
          <p:cNvPr id="8" name="Ορθογώνιο 7"/>
          <p:cNvSpPr/>
          <p:nvPr/>
        </p:nvSpPr>
        <p:spPr>
          <a:xfrm>
            <a:off x="685800" y="260648"/>
            <a:ext cx="7918648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Λειτουργία Αγοράς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93610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l-GR" sz="2400" u="sng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ΕΠΟΠΤΕΙΑ ΤΗΣ ΑΓΟΡΑΣ</a:t>
            </a:r>
            <a:r>
              <a:rPr lang="el-G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l-G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l-GR" sz="2400" u="sng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ΚΑΙ ΔΙΥΠΗΡΕΣΙΑΚΗ ΣΥΝΕΡΓΑΣΙΑ</a:t>
            </a:r>
            <a:endParaRPr lang="el-GR" sz="2400" dirty="0"/>
          </a:p>
        </p:txBody>
      </p:sp>
      <p:sp>
        <p:nvSpPr>
          <p:cNvPr id="5" name="4 - Οριζόντιος πάπυρος"/>
          <p:cNvSpPr/>
          <p:nvPr/>
        </p:nvSpPr>
        <p:spPr>
          <a:xfrm>
            <a:off x="827584" y="1556792"/>
            <a:ext cx="7416824" cy="338437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Κανονισμός (ΕΕ) 2019/1020</a:t>
            </a:r>
          </a:p>
          <a:p>
            <a:pPr algn="ctr"/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Για την εποπτεία της αγοράς και τη συμμόρφωση των προϊόντων</a:t>
            </a:r>
            <a:endParaRPr lang="el-GR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Δ.Ι.Ε.Π.Π.Υ., </a:t>
            </a:r>
          </a:p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Τιμοκατάλογοι επιχειρήσεων εστίασης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1844824"/>
            <a:ext cx="5256584" cy="36676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484784"/>
            <a:ext cx="7772400" cy="3456384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Άρθρο 70</a:t>
            </a:r>
          </a:p>
          <a:p>
            <a:pPr algn="ctr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Τήρηση τιμοκαταλόγων</a:t>
            </a:r>
          </a:p>
          <a:p>
            <a:pPr algn="ctr"/>
            <a:endParaRPr lang="el-G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Άρθρο 71</a:t>
            </a:r>
          </a:p>
          <a:p>
            <a:pPr algn="ctr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Ενδείξεις τιμοκαταλόγων</a:t>
            </a:r>
          </a:p>
          <a:p>
            <a:pPr algn="ctr"/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Δ.Ι.Ε.Π.Π.Υ., </a:t>
            </a:r>
          </a:p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Τιμοκατάλογοι επιχειρήσεων εστίασης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888432"/>
          </a:xfrm>
        </p:spPr>
        <p:txBody>
          <a:bodyPr>
            <a:normAutofit/>
          </a:bodyPr>
          <a:lstStyle/>
          <a:p>
            <a:pPr algn="ctr"/>
            <a:r>
              <a:rPr lang="el-GR" sz="2000" b="1" u="sng" dirty="0" smtClean="0">
                <a:latin typeface="Times New Roman" pitchFamily="18" charset="0"/>
                <a:cs typeface="Times New Roman" pitchFamily="18" charset="0"/>
              </a:rPr>
              <a:t>ΥΠΟΧΡΕΩΣΕΙΣ ΚΑΤΑΣΤΗΜΑΤΩΝ</a:t>
            </a:r>
          </a:p>
          <a:p>
            <a:pPr algn="just"/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l-G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Ανάρτηση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τιμοκατάλογο στην είσοδο του κατ/</a:t>
            </a:r>
            <a:r>
              <a:rPr lang="el-GR" sz="2000" dirty="0" err="1" smtClean="0">
                <a:latin typeface="Times New Roman" pitchFamily="18" charset="0"/>
                <a:cs typeface="Times New Roman" pitchFamily="18" charset="0"/>
              </a:rPr>
              <a:t>τος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σε εμφανές σημείο.</a:t>
            </a:r>
          </a:p>
          <a:p>
            <a:pPr algn="just"/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l-G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Ύπαρξη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ικανού αριθμού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καταλόγων.</a:t>
            </a:r>
          </a:p>
          <a:p>
            <a:pPr algn="just">
              <a:spcBef>
                <a:spcPts val="0"/>
              </a:spcBef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l-G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Υποχρεωτική σύνταξη στην ελληνική γλώσσα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και </a:t>
            </a:r>
            <a:r>
              <a:rPr lang="el-G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προαιρετικά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σε ακόμα μία ή </a:t>
            </a:r>
            <a:r>
              <a:rPr lang="el-G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περισσότερες ξένες γλώσσες</a:t>
            </a:r>
          </a:p>
          <a:p>
            <a:pPr algn="just">
              <a:spcBef>
                <a:spcPts val="0"/>
              </a:spcBef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l-G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Εξασφάλιση πληροφόρησης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ατόμων με αναπηρία </a:t>
            </a:r>
            <a:r>
              <a:rPr lang="el-G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Α.με.Α</a:t>
            </a:r>
            <a:r>
              <a:rPr lang="el-G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just">
              <a:spcBef>
                <a:spcPts val="0"/>
              </a:spcBef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l-G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Τιμές σε όλα τα είδη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συμπεριλαμβανομένου του </a:t>
            </a:r>
            <a:r>
              <a:rPr lang="el-G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ΦΠΑ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l-G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Ενδείξεις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sz="2000" u="sng" dirty="0" smtClean="0">
                <a:latin typeface="Times New Roman" pitchFamily="18" charset="0"/>
                <a:cs typeface="Times New Roman" pitchFamily="18" charset="0"/>
              </a:rPr>
              <a:t>«Κατεψυγμένο», «</a:t>
            </a:r>
            <a:r>
              <a:rPr lang="el-GR" sz="2000" u="sng" dirty="0" err="1" smtClean="0">
                <a:latin typeface="Times New Roman" pitchFamily="18" charset="0"/>
                <a:cs typeface="Times New Roman" pitchFamily="18" charset="0"/>
              </a:rPr>
              <a:t>Προμαγειρευμένο</a:t>
            </a:r>
            <a:r>
              <a:rPr lang="el-GR" sz="2000" u="sng" dirty="0" smtClean="0">
                <a:latin typeface="Times New Roman" pitchFamily="18" charset="0"/>
                <a:cs typeface="Times New Roman" pitchFamily="18" charset="0"/>
              </a:rPr>
              <a:t>», «Προτηγανισμένο», «Προϊόν </a:t>
            </a:r>
            <a:r>
              <a:rPr lang="el-GR" sz="2000" u="sng" dirty="0" err="1" smtClean="0">
                <a:latin typeface="Times New Roman" pitchFamily="18" charset="0"/>
                <a:cs typeface="Times New Roman" pitchFamily="18" charset="0"/>
              </a:rPr>
              <a:t>Π.Ο.Π.»,«προϊόν</a:t>
            </a:r>
            <a:r>
              <a:rPr lang="el-GR" sz="2000" u="sng" dirty="0" smtClean="0">
                <a:latin typeface="Times New Roman" pitchFamily="18" charset="0"/>
                <a:cs typeface="Times New Roman" pitchFamily="18" charset="0"/>
              </a:rPr>
              <a:t> Π.Γ.Ε.»,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αποκλειστικά και μόνο για τα προϊόντα που ανήκουν επισήμως σε αυτές τις κατηγορίες. </a:t>
            </a:r>
          </a:p>
          <a:p>
            <a:pPr algn="just"/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l-GR" sz="2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Προσυσκευασμένα</a:t>
            </a:r>
            <a:r>
              <a:rPr lang="el-G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ποτά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ετικέτα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και ο </a:t>
            </a:r>
            <a:r>
              <a:rPr lang="el-G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όγκος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περιεχομένου  σε</a:t>
            </a:r>
            <a:r>
              <a:rPr lang="el-G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l-G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918648" cy="108012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</a:t>
            </a:r>
          </a:p>
          <a:p>
            <a:pPr algn="ctr"/>
            <a:r>
              <a:rPr lang="el-GR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Τιμοκατάλογοι επιχειρήσεων εστίασης </a:t>
            </a:r>
          </a:p>
          <a:p>
            <a:pPr algn="ctr"/>
            <a:r>
              <a:rPr lang="el-GR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l-GR" sz="2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70, 71)</a:t>
            </a:r>
            <a:endParaRPr lang="el-GR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80119"/>
          </a:xfrm>
        </p:spPr>
        <p:txBody>
          <a:bodyPr/>
          <a:lstStyle/>
          <a:p>
            <a:r>
              <a:rPr lang="el-GR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9144000" cy="3600400"/>
          </a:xfrm>
        </p:spPr>
        <p:txBody>
          <a:bodyPr>
            <a:normAutofit/>
          </a:bodyPr>
          <a:lstStyle/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ΧΡΗΣΗ ΕΦΑΡΜΟΓΩΝ ΨΗΦΙΑΚΟΥ ΤΙΜΟΚΑΤΑΛΟΓΟΥ</a:t>
            </a:r>
            <a:r>
              <a:rPr lang="el-GR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QR CODE APP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 </a:t>
            </a:r>
          </a:p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Τιμοκατάλογοι επιχειρήσεων εστίασης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466" y="2924944"/>
            <a:ext cx="4638573" cy="3190055"/>
          </a:xfrm>
          <a:prstGeom prst="rect">
            <a:avLst/>
          </a:prstGeom>
        </p:spPr>
      </p:pic>
      <p:grpSp>
        <p:nvGrpSpPr>
          <p:cNvPr id="8" name="Ομάδα 7"/>
          <p:cNvGrpSpPr/>
          <p:nvPr/>
        </p:nvGrpSpPr>
        <p:grpSpPr>
          <a:xfrm>
            <a:off x="5148064" y="2636912"/>
            <a:ext cx="3668414" cy="3969224"/>
            <a:chOff x="5148064" y="2636912"/>
            <a:chExt cx="3668414" cy="3969224"/>
          </a:xfrm>
        </p:grpSpPr>
        <p:pic>
          <p:nvPicPr>
            <p:cNvPr id="26626" name="Picture 2" descr="QR code menus – QR code menus for small restaurants, bars and cafes.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48064" y="2636912"/>
              <a:ext cx="3668414" cy="3969224"/>
            </a:xfrm>
            <a:prstGeom prst="rect">
              <a:avLst/>
            </a:prstGeom>
            <a:noFill/>
          </p:spPr>
        </p:pic>
        <p:sp>
          <p:nvSpPr>
            <p:cNvPr id="6" name="Ορθογώνιο 5"/>
            <p:cNvSpPr/>
            <p:nvPr/>
          </p:nvSpPr>
          <p:spPr>
            <a:xfrm>
              <a:off x="7236296" y="3429000"/>
              <a:ext cx="50405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412776"/>
            <a:ext cx="7772400" cy="3398535"/>
          </a:xfrm>
        </p:spPr>
        <p:txBody>
          <a:bodyPr>
            <a:normAutofit fontScale="92500"/>
          </a:bodyPr>
          <a:lstStyle/>
          <a:p>
            <a:pPr algn="ctr"/>
            <a:endParaRPr lang="el-G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Οι τιμοκατάλογοι σε κάθε μορφή πρέπει:</a:t>
            </a:r>
          </a:p>
          <a:p>
            <a:pPr algn="just"/>
            <a:endParaRPr lang="el-G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Να </a:t>
            </a:r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καλύπτουν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τις απαιτήσεις του θεσμικού πλαισίου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l-G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Να </a:t>
            </a:r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αξιολογούνται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ως η αποτύπωση της </a:t>
            </a:r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εμπορικής πρακτικής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του κατ/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τος.</a:t>
            </a:r>
            <a:endParaRPr lang="el-GR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dirty="0"/>
          </a:p>
        </p:txBody>
      </p:sp>
      <p:sp>
        <p:nvSpPr>
          <p:cNvPr id="6" name="Ορθογώνιο 5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 </a:t>
            </a:r>
          </a:p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Τιμοκατάλογοι επιχειρήσεων εστίασης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ιζόντιος πάπυρος"/>
          <p:cNvSpPr/>
          <p:nvPr/>
        </p:nvSpPr>
        <p:spPr>
          <a:xfrm>
            <a:off x="467544" y="1052736"/>
            <a:ext cx="8352928" cy="4320480"/>
          </a:xfrm>
          <a:prstGeom prst="horizontalScroll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ΤΕΛΕΥΤΑΙΑ  ΤΡΟΠΟΠΟΙΗΣΗ</a:t>
            </a:r>
          </a:p>
          <a:p>
            <a:pPr algn="ctr"/>
            <a:r>
              <a:rPr lang="el-G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ΝΟΜΟΣ 5019/2023 (Α΄ 27/14-2-23)</a:t>
            </a:r>
          </a:p>
          <a:p>
            <a:pPr algn="ctr"/>
            <a:r>
              <a:rPr lang="el-GR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ΑΡΘΡΟ 88</a:t>
            </a:r>
          </a:p>
          <a:p>
            <a:pPr algn="ctr"/>
            <a:r>
              <a:rPr lang="el-GR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ΔΙΑΤΑΞΕΙΣ ΥΦΙΣΤΑΜΕΝΩΝ ΑΔΕΙΩΝ ΛΑΪΚΩΝ ΑΓΟΡΩΝ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l-G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ΑΝΤΙΚΑΤΑΣΤΑΣΗ ΠΑΡ.4 ΑΡ. 66 Ν4849/21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179512" y="5445224"/>
            <a:ext cx="8784976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ΚΥΡΩΤΙΚΟ ΠΛΑΙΣΙΟ ΣΥΜΦΩΝΑ  ΜΕ ΤΟ 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Άρθρο 21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Ειδικές κυρώσεις για εκπτώσεις, προσφορές και μη νόμιμη λειτουργία τις Κυριακές (άρθρο 8 της Οδηγίας 98/6/ΕΚ)</a:t>
            </a:r>
          </a:p>
        </p:txBody>
      </p:sp>
      <p:sp>
        <p:nvSpPr>
          <p:cNvPr id="8" name="Ορθογώνιο 7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Λειτουργία Αγοράς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2376264"/>
          </a:xfrm>
          <a:solidFill>
            <a:schemeClr val="bg2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40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ΘΕΣΜΙΚΟ ΠΛΑΙΣΙΟ </a:t>
            </a:r>
          </a:p>
          <a:p>
            <a:pPr algn="ctr"/>
            <a:r>
              <a:rPr lang="el-GR" sz="40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ΕΠΟΠΤΕΙΑΣ ΤΗΣ ΑΓΟΡΑΣ</a:t>
            </a: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ΝΟΜΟΣ 4177/2013 (ΦΕΚ Α΄173/8.8.2013) </a:t>
            </a:r>
          </a:p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«Κανόνες ρύθμισης </a:t>
            </a:r>
          </a:p>
          <a:p>
            <a:pPr algn="ctr"/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της αγοράς προϊόντων </a:t>
            </a:r>
          </a:p>
          <a:p>
            <a:pPr algn="ctr"/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της παροχής υπηρεσιών </a:t>
            </a:r>
          </a:p>
          <a:p>
            <a:pPr algn="ctr"/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άλλες διατάξεις»</a:t>
            </a:r>
          </a:p>
          <a:p>
            <a:pPr algn="ctr"/>
            <a:endParaRPr 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Λειτουργία Αγοράς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  <a:solidFill>
            <a:schemeClr val="bg1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ΚΑΤ’ ΕΞΟΥΣΙΟΔΟΤΗΣΗ ΤΟΥ ΝΟΜΟΥ </a:t>
            </a:r>
          </a:p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4177/2013 (Α΄173)</a:t>
            </a:r>
          </a:p>
          <a:p>
            <a:pPr algn="ctr"/>
            <a:r>
              <a:rPr lang="el-G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ΥΠΟΥΡΓΙΚΗ ΑΠΟΦΑΣΗ</a:t>
            </a:r>
          </a:p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Σύμφωνα με την </a:t>
            </a:r>
            <a:r>
              <a:rPr lang="el-G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παρ. 2 του Άρθρου 4</a:t>
            </a:r>
          </a:p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«Ρυθμίσεις για τη διακίνηση και εμπορία προϊόντων και την παροχή υπηρεσιών»</a:t>
            </a:r>
          </a:p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6004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32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Υπουργική Απόφαση 91354/2017 (Β΄2983)</a:t>
            </a:r>
          </a:p>
          <a:p>
            <a:pPr algn="ctr"/>
            <a:r>
              <a:rPr lang="el-G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«Κωδικοποίηση Κανόνων Διακίνησης και Εμπορίας Προϊόντων και Παροχής Υπηρεσιών»</a:t>
            </a:r>
            <a:endParaRPr lang="el-GR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6004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ΕΠΙΚΑΙΡΟΠΟΙΗΣΗ</a:t>
            </a:r>
          </a:p>
          <a:p>
            <a:pPr algn="ctr"/>
            <a:r>
              <a:rPr lang="el-G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ΑΡΘΡΩΝ </a:t>
            </a:r>
          </a:p>
          <a:p>
            <a:pPr algn="ctr"/>
            <a:r>
              <a:rPr lang="el-G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ΤΩΝ ΚΑΝΟΝΩΝ ΔΙ.Ε.Π.Π.Υ.</a:t>
            </a:r>
            <a:endParaRPr lang="el-GR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918648" cy="36004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u="sng" dirty="0">
                <a:latin typeface="Times New Roman" pitchFamily="18" charset="0"/>
                <a:cs typeface="Times New Roman" pitchFamily="18" charset="0"/>
              </a:rPr>
              <a:t>ΚΕΦΑΛΑΙΟ 1</a:t>
            </a:r>
          </a:p>
          <a:p>
            <a:pPr algn="ctr"/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ΕΠΑΡΚΗΣ ΠΛΗΡΟΦΟΡΗΣΗ ΚΑΤΑΝΑΛΩΤΩΝ ΤΗΡΗΣΗ ΠΙΝΑΚΙΔΩΝ ΚΑΙ ΑΛΛΕΣ ΔΙΑΤΑΞΕΙΣ</a:t>
            </a:r>
            <a:endParaRPr lang="el-G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12873</TotalTime>
  <Words>1055</Words>
  <Application>Microsoft Office PowerPoint</Application>
  <PresentationFormat>Προβολή στην οθόνη (4:3)</PresentationFormat>
  <Paragraphs>183</Paragraphs>
  <Slides>25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9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35" baseType="lpstr">
      <vt:lpstr>Arial</vt:lpstr>
      <vt:lpstr>Calibri</vt:lpstr>
      <vt:lpstr>CG Times</vt:lpstr>
      <vt:lpstr>Lucida Sans Unicode</vt:lpstr>
      <vt:lpstr>Tahoma</vt:lpstr>
      <vt:lpstr>Times New Roman</vt:lpstr>
      <vt:lpstr>Verdana</vt:lpstr>
      <vt:lpstr>Wingdings 2</vt:lpstr>
      <vt:lpstr>Wingdings 3</vt:lpstr>
      <vt:lpstr>Συγκέντρωση</vt:lpstr>
      <vt:lpstr>ΕΠΟΠΤΕΙΑ ΤΗΣ ΑΓΟΡΑΣ ΚΑΙ ΔΙΥΠΗΡΕΣΙΑΚΗ ΣΥΝΕΡΓΑΣΙΑ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ΕΠΟΠΤΕΙΑ ΤΗΣ ΑΓΟΡΑΣ ΚΑΙ ΔΙΥΠΗΡΕΣΙΑΚΗ ΣΥΝΕΡΓΑΣΙΑ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ΕΠΟΠΤΕΙΑ ΤΗΣ ΑΓΟΡΑΣ ΚΑΙ ΔΙΥΠΗΡΕΣΙΑΚΗ ΣΥΝΕΡΓΑΣΙΑ</vt:lpstr>
      <vt:lpstr>Παρουσίαση του PowerPoint</vt:lpstr>
      <vt:lpstr>Παρουσίαση του PowerPoint</vt:lpstr>
      <vt:lpstr>Παρουσίαση του PowerPoint</vt:lpstr>
      <vt:lpstr>  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Dimitris</dc:creator>
  <cp:lastModifiedBy>Αναστασία Καλογεροπούλου</cp:lastModifiedBy>
  <cp:revision>125</cp:revision>
  <dcterms:created xsi:type="dcterms:W3CDTF">2022-09-25T08:42:22Z</dcterms:created>
  <dcterms:modified xsi:type="dcterms:W3CDTF">2023-04-26T08:49:02Z</dcterms:modified>
</cp:coreProperties>
</file>